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608" r:id="rId5"/>
    <p:sldId id="612" r:id="rId6"/>
    <p:sldId id="587" r:id="rId7"/>
    <p:sldId id="613" r:id="rId8"/>
    <p:sldId id="614" r:id="rId9"/>
    <p:sldId id="616" r:id="rId10"/>
    <p:sldId id="617" r:id="rId11"/>
    <p:sldId id="586" r:id="rId12"/>
    <p:sldId id="596" r:id="rId13"/>
    <p:sldId id="618" r:id="rId14"/>
    <p:sldId id="622" r:id="rId15"/>
    <p:sldId id="602" r:id="rId16"/>
    <p:sldId id="603" r:id="rId17"/>
    <p:sldId id="600" r:id="rId18"/>
    <p:sldId id="620" r:id="rId19"/>
    <p:sldId id="606" r:id="rId20"/>
    <p:sldId id="607" r:id="rId21"/>
    <p:sldId id="615" r:id="rId22"/>
    <p:sldId id="567"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144" userDrawn="1">
          <p15:clr>
            <a:srgbClr val="A4A3A4"/>
          </p15:clr>
        </p15:guide>
        <p15:guide id="3" orient="horz" pos="636" userDrawn="1">
          <p15:clr>
            <a:srgbClr val="A4A3A4"/>
          </p15:clr>
        </p15:guide>
        <p15:guide id="4" orient="horz" pos="756" userDrawn="1">
          <p15:clr>
            <a:srgbClr val="A4A3A4"/>
          </p15:clr>
        </p15:guide>
        <p15:guide id="5" orient="horz" pos="2724" userDrawn="1">
          <p15:clr>
            <a:srgbClr val="A4A3A4"/>
          </p15:clr>
        </p15:guide>
        <p15:guide id="6" orient="horz" pos="2772" userDrawn="1">
          <p15:clr>
            <a:srgbClr val="A4A3A4"/>
          </p15:clr>
        </p15:guide>
        <p15:guide id="7" orient="horz" pos="3024" userDrawn="1">
          <p15:clr>
            <a:srgbClr val="A4A3A4"/>
          </p15:clr>
        </p15:guide>
        <p15:guide id="8" pos="5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ebeth" initials="TL"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534"/>
    <a:srgbClr val="D00059"/>
    <a:srgbClr val="FF99CC"/>
    <a:srgbClr val="3296D5"/>
    <a:srgbClr val="3C3C3B"/>
    <a:srgbClr val="575656"/>
    <a:srgbClr val="3C1B5A"/>
    <a:srgbClr val="392357"/>
    <a:srgbClr val="4619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1" autoAdjust="0"/>
    <p:restoredTop sz="94660"/>
  </p:normalViewPr>
  <p:slideViewPr>
    <p:cSldViewPr snapToGrid="0" showGuides="1">
      <p:cViewPr varScale="1">
        <p:scale>
          <a:sx n="117" d="100"/>
          <a:sy n="117" d="100"/>
        </p:scale>
        <p:origin x="106" y="96"/>
      </p:cViewPr>
      <p:guideLst>
        <p:guide orient="horz" pos="432"/>
        <p:guide pos="144"/>
        <p:guide orient="horz" pos="636"/>
        <p:guide orient="horz" pos="756"/>
        <p:guide orient="horz" pos="2724"/>
        <p:guide orient="horz" pos="2772"/>
        <p:guide orient="horz" pos="3024"/>
        <p:guide pos="5616"/>
      </p:guideLst>
    </p:cSldViewPr>
  </p:slideViewPr>
  <p:notesTextViewPr>
    <p:cViewPr>
      <p:scale>
        <a:sx n="3" d="2"/>
        <a:sy n="3" d="2"/>
      </p:scale>
      <p:origin x="0" y="0"/>
    </p:cViewPr>
  </p:notesTextViewPr>
  <p:sorterViewPr>
    <p:cViewPr>
      <p:scale>
        <a:sx n="99" d="100"/>
        <a:sy n="99" d="100"/>
      </p:scale>
      <p:origin x="0" y="-2011"/>
    </p:cViewPr>
  </p:sorterViewPr>
  <p:notesViewPr>
    <p:cSldViewPr snapToGrid="0" showGuides="1">
      <p:cViewPr varScale="1">
        <p:scale>
          <a:sx n="121" d="100"/>
          <a:sy n="121" d="100"/>
        </p:scale>
        <p:origin x="4194" y="108"/>
      </p:cViewPr>
      <p:guideLst/>
    </p:cSldViewPr>
  </p:notesViewPr>
  <p:gridSpacing cx="64008" cy="64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9FF18-DB21-4FA9-96A7-FF8091AA4987}" type="datetimeFigureOut">
              <a:rPr lang="en-US" smtClean="0"/>
              <a:t>11/5/2018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DC2D5A-B832-4080-A432-C04B1C748974}" type="slidenum">
              <a:rPr lang="en-US" smtClean="0"/>
              <a:t>‹#›</a:t>
            </a:fld>
            <a:endParaRPr lang="en-US" dirty="0"/>
          </a:p>
        </p:txBody>
      </p:sp>
    </p:spTree>
    <p:extLst>
      <p:ext uri="{BB962C8B-B14F-4D97-AF65-F5344CB8AC3E}">
        <p14:creationId xmlns:p14="http://schemas.microsoft.com/office/powerpoint/2010/main" val="338333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B4EB4-9DE8-46F6-8C53-1E9FA581A8C2}" type="datetimeFigureOut">
              <a:rPr lang="en-US" smtClean="0"/>
              <a:t>11/5/2018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0D764-3679-4ABF-9EF8-0BBB04133716}" type="slidenum">
              <a:rPr lang="en-US" smtClean="0"/>
              <a:t>‹#›</a:t>
            </a:fld>
            <a:endParaRPr lang="en-US" dirty="0"/>
          </a:p>
        </p:txBody>
      </p:sp>
    </p:spTree>
    <p:extLst>
      <p:ext uri="{BB962C8B-B14F-4D97-AF65-F5344CB8AC3E}">
        <p14:creationId xmlns:p14="http://schemas.microsoft.com/office/powerpoint/2010/main" val="370813884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00D764-3679-4ABF-9EF8-0BBB04133716}" type="slidenum">
              <a:rPr lang="en-US" smtClean="0"/>
              <a:t>1</a:t>
            </a:fld>
            <a:endParaRPr lang="en-US"/>
          </a:p>
        </p:txBody>
      </p:sp>
    </p:spTree>
    <p:extLst>
      <p:ext uri="{BB962C8B-B14F-4D97-AF65-F5344CB8AC3E}">
        <p14:creationId xmlns:p14="http://schemas.microsoft.com/office/powerpoint/2010/main" val="152784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www.youtube.com/user/ADVAOptical" TargetMode="External"/><Relationship Id="rId13" Type="http://schemas.openxmlformats.org/officeDocument/2006/relationships/image" Target="../media/image18.emf"/><Relationship Id="rId3" Type="http://schemas.openxmlformats.org/officeDocument/2006/relationships/hyperlink" Target="http://www.facebook.com/pages/ADVA-Optical-Networking/37630238931?ref=ts#!/pages/ADVA-Optical-Networking/37630238931?v=wall" TargetMode="External"/><Relationship Id="rId7" Type="http://schemas.openxmlformats.org/officeDocument/2006/relationships/image" Target="../media/image15.emf"/><Relationship Id="rId12" Type="http://schemas.openxmlformats.org/officeDocument/2006/relationships/hyperlink" Target="http://twitter.com/ADVAOpticalNews" TargetMode="External"/><Relationship Id="rId2" Type="http://schemas.openxmlformats.org/officeDocument/2006/relationships/image" Target="../media/image3.emf"/><Relationship Id="rId16"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14.emf"/><Relationship Id="rId11" Type="http://schemas.openxmlformats.org/officeDocument/2006/relationships/image" Target="../media/image17.emf"/><Relationship Id="rId5" Type="http://schemas.openxmlformats.org/officeDocument/2006/relationships/hyperlink" Target="http://www.linkedin.com/company/adva-optical-networking" TargetMode="External"/><Relationship Id="rId15" Type="http://schemas.openxmlformats.org/officeDocument/2006/relationships/image" Target="../media/image19.emf"/><Relationship Id="rId10" Type="http://schemas.openxmlformats.org/officeDocument/2006/relationships/hyperlink" Target="http://advaopticalnews.tumblr.com/" TargetMode="External"/><Relationship Id="rId4" Type="http://schemas.openxmlformats.org/officeDocument/2006/relationships/image" Target="../media/image13.emf"/><Relationship Id="rId9" Type="http://schemas.openxmlformats.org/officeDocument/2006/relationships/image" Target="../media/image16.emf"/><Relationship Id="rId14" Type="http://schemas.openxmlformats.org/officeDocument/2006/relationships/hyperlink" Target="https://www.advaoptical.com/en/press-feed"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764688"/>
            <a:ext cx="7412441" cy="515034"/>
          </a:xfrm>
        </p:spPr>
        <p:txBody>
          <a:bodyPr lIns="91440" anchor="b" anchorCtr="0">
            <a:normAutofit/>
          </a:bodyPr>
          <a:lstStyle>
            <a:lvl1pPr algn="l">
              <a:defRPr sz="3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235040" y="4331326"/>
            <a:ext cx="5069681" cy="203886"/>
          </a:xfrm>
          <a:prstGeom prst="rect">
            <a:avLst/>
          </a:prstGeom>
        </p:spPr>
        <p:txBody>
          <a:bodyPr lIns="91440" tIns="0" rIns="0" bIns="0">
            <a:normAutofit/>
          </a:bodyPr>
          <a:lstStyle>
            <a:lvl1pPr>
              <a:defRPr sz="1400">
                <a:latin typeface="+mn-lt"/>
              </a:defRPr>
            </a:lvl1pPr>
          </a:lstStyle>
          <a:p>
            <a:pPr lvl="0"/>
            <a:r>
              <a:rPr lang="en-US" dirty="0"/>
              <a:t>Presenter name</a:t>
            </a:r>
          </a:p>
        </p:txBody>
      </p:sp>
      <p:sp>
        <p:nvSpPr>
          <p:cNvPr id="10" name="Text Placeholder 4"/>
          <p:cNvSpPr>
            <a:spLocks noGrp="1"/>
          </p:cNvSpPr>
          <p:nvPr>
            <p:ph type="body" sz="quarter" idx="11" hasCustomPrompt="1"/>
          </p:nvPr>
        </p:nvSpPr>
        <p:spPr>
          <a:xfrm>
            <a:off x="228600" y="4596714"/>
            <a:ext cx="5069681" cy="203886"/>
          </a:xfrm>
          <a:prstGeom prst="rect">
            <a:avLst/>
          </a:prstGeom>
        </p:spPr>
        <p:txBody>
          <a:bodyPr lIns="91440" tIns="0" rIns="0" bIns="0">
            <a:noAutofit/>
          </a:bodyPr>
          <a:lstStyle>
            <a:lvl1pPr>
              <a:defRPr sz="1400">
                <a:latin typeface="+mn-lt"/>
              </a:defRPr>
            </a:lvl1pPr>
          </a:lstStyle>
          <a:p>
            <a:pPr lvl="0"/>
            <a:r>
              <a:rPr lang="en-US" dirty="0"/>
              <a:t>Date</a:t>
            </a:r>
          </a:p>
        </p:txBody>
      </p:sp>
      <p:sp>
        <p:nvSpPr>
          <p:cNvPr id="9" name="Text Placeholder 8"/>
          <p:cNvSpPr>
            <a:spLocks noGrp="1"/>
          </p:cNvSpPr>
          <p:nvPr>
            <p:ph type="body" sz="quarter" idx="12" hasCustomPrompt="1"/>
          </p:nvPr>
        </p:nvSpPr>
        <p:spPr>
          <a:xfrm>
            <a:off x="228600" y="335041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r="33498"/>
          <a:stretch/>
        </p:blipFill>
        <p:spPr>
          <a:xfrm>
            <a:off x="6570323" y="1279335"/>
            <a:ext cx="2573677" cy="3869302"/>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250682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a:xfrm>
            <a:off x="2286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29"/>
          </p:nvPr>
        </p:nvSpPr>
        <p:spPr>
          <a:xfrm>
            <a:off x="3200400" y="1200150"/>
            <a:ext cx="283464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30"/>
          </p:nvPr>
        </p:nvSpPr>
        <p:spPr>
          <a:xfrm>
            <a:off x="6172200" y="1200150"/>
            <a:ext cx="2743200" cy="3124200"/>
          </a:xfrm>
          <a:prstGeom prst="rect">
            <a:avLst/>
          </a:prstGeom>
          <a:ln w="3175">
            <a:noFill/>
          </a:ln>
        </p:spPr>
        <p:txBody>
          <a:bodyPr tIns="4572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17212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rd split layout right">
    <p:spTree>
      <p:nvGrpSpPr>
        <p:cNvPr id="1" name=""/>
        <p:cNvGrpSpPr/>
        <p:nvPr/>
      </p:nvGrpSpPr>
      <p:grpSpPr>
        <a:xfrm>
          <a:off x="0" y="0"/>
          <a:ext cx="0" cy="0"/>
          <a:chOff x="0" y="0"/>
          <a:chExt cx="0" cy="0"/>
        </a:xfrm>
      </p:grpSpPr>
      <p:cxnSp>
        <p:nvCxnSpPr>
          <p:cNvPr id="4" name="Straight Connector 3"/>
          <p:cNvCxnSpPr/>
          <p:nvPr userDrawn="1"/>
        </p:nvCxnSpPr>
        <p:spPr>
          <a:xfrm>
            <a:off x="5935502"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22860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Text Placeholder 10"/>
          <p:cNvSpPr>
            <a:spLocks noGrp="1"/>
          </p:cNvSpPr>
          <p:nvPr>
            <p:ph type="body" sz="quarter" idx="16" hasCustomPrompt="1"/>
          </p:nvPr>
        </p:nvSpPr>
        <p:spPr>
          <a:xfrm>
            <a:off x="6080760" y="1207294"/>
            <a:ext cx="2834640" cy="3117056"/>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7938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rd split layout lef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337560" y="1200150"/>
            <a:ext cx="557784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0"/>
          <p:cNvSpPr>
            <a:spLocks noGrp="1"/>
          </p:cNvSpPr>
          <p:nvPr>
            <p:ph type="body" sz="quarter" idx="16" hasCustomPrompt="1"/>
          </p:nvPr>
        </p:nvSpPr>
        <p:spPr>
          <a:xfrm>
            <a:off x="228600" y="1200150"/>
            <a:ext cx="2834640" cy="3124200"/>
          </a:xfrm>
          <a:prstGeom prst="rect">
            <a:avLst/>
          </a:prstGeom>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3205180" y="1200150"/>
            <a:ext cx="0" cy="31242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04761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headline">
    <p:spTree>
      <p:nvGrpSpPr>
        <p:cNvPr id="1" name=""/>
        <p:cNvGrpSpPr/>
        <p:nvPr/>
      </p:nvGrpSpPr>
      <p:grpSpPr>
        <a:xfrm>
          <a:off x="0" y="0"/>
          <a:ext cx="0" cy="0"/>
          <a:chOff x="0" y="0"/>
          <a:chExt cx="0" cy="0"/>
        </a:xfrm>
      </p:grpSpPr>
      <p:sp>
        <p:nvSpPr>
          <p:cNvPr id="11" name="Text Placeholder 2"/>
          <p:cNvSpPr>
            <a:spLocks noGrp="1"/>
          </p:cNvSpPr>
          <p:nvPr>
            <p:ph type="body" sz="quarter" idx="21" hasCustomPrompt="1"/>
          </p:nvPr>
        </p:nvSpPr>
        <p:spPr>
          <a:xfrm>
            <a:off x="228600" y="3138754"/>
            <a:ext cx="8686800" cy="1188720"/>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22" hasCustomPrompt="1"/>
          </p:nvPr>
        </p:nvSpPr>
        <p:spPr>
          <a:xfrm>
            <a:off x="228600" y="1474342"/>
            <a:ext cx="8686800" cy="1188848"/>
          </a:xfrm>
          <a:prstGeom prst="rect">
            <a:avLst/>
          </a:prstGeom>
          <a:ln w="3175">
            <a:solidFill>
              <a:schemeClr val="tx1">
                <a:lumMod val="50000"/>
                <a:lumOff val="50000"/>
              </a:schemeClr>
            </a:solidFill>
          </a:ln>
        </p:spPr>
        <p:txBody>
          <a:bodyPr tIns="45720"/>
          <a:lstStyle>
            <a:lvl2pPr marL="0" indent="0">
              <a:buFontTx/>
              <a:buNone/>
              <a:defRPr/>
            </a:lvl2pPr>
            <a:lvl4pPr marL="516731" indent="-171450">
              <a:buFont typeface="Arial" panose="020B0604020202020204" pitchFamily="34" charset="0"/>
              <a:buChar char="•"/>
              <a:defRPr/>
            </a:lvl4pPr>
          </a:lstStyle>
          <a:p>
            <a:pPr lvl="1"/>
            <a:r>
              <a:rPr lang="en-US" dirty="0"/>
              <a:t>Second level</a:t>
            </a:r>
          </a:p>
          <a:p>
            <a:pPr lvl="2"/>
            <a:r>
              <a:rPr lang="en-US" dirty="0"/>
              <a:t>Third level</a:t>
            </a:r>
          </a:p>
          <a:p>
            <a:pPr lvl="3"/>
            <a:r>
              <a:rPr lang="en-US" dirty="0"/>
              <a:t>Fourth level</a:t>
            </a:r>
          </a:p>
        </p:txBody>
      </p:sp>
      <p:sp>
        <p:nvSpPr>
          <p:cNvPr id="15" name="Content Placeholder 3"/>
          <p:cNvSpPr>
            <a:spLocks noGrp="1"/>
          </p:cNvSpPr>
          <p:nvPr>
            <p:ph sz="quarter" idx="18" hasCustomPrompt="1"/>
          </p:nvPr>
        </p:nvSpPr>
        <p:spPr>
          <a:xfrm>
            <a:off x="228600" y="1200150"/>
            <a:ext cx="8686800"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6" name="Content Placeholder 3"/>
          <p:cNvSpPr>
            <a:spLocks noGrp="1"/>
          </p:cNvSpPr>
          <p:nvPr>
            <p:ph sz="quarter" idx="19" hasCustomPrompt="1"/>
          </p:nvPr>
        </p:nvSpPr>
        <p:spPr>
          <a:xfrm>
            <a:off x="228600" y="2862597"/>
            <a:ext cx="8686800"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14599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headline, picture">
    <p:spTree>
      <p:nvGrpSpPr>
        <p:cNvPr id="1" name=""/>
        <p:cNvGrpSpPr/>
        <p:nvPr/>
      </p:nvGrpSpPr>
      <p:grpSpPr>
        <a:xfrm>
          <a:off x="0" y="0"/>
          <a:ext cx="0" cy="0"/>
          <a:chOff x="0" y="0"/>
          <a:chExt cx="0" cy="0"/>
        </a:xfrm>
      </p:grpSpPr>
      <p:sp>
        <p:nvSpPr>
          <p:cNvPr id="3" name="Text Placeholder 2"/>
          <p:cNvSpPr>
            <a:spLocks noGrp="1"/>
          </p:cNvSpPr>
          <p:nvPr>
            <p:ph type="body" sz="quarter" idx="27" hasCustomPrompt="1"/>
          </p:nvPr>
        </p:nvSpPr>
        <p:spPr>
          <a:xfrm>
            <a:off x="228600"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sz="quarter" idx="28" hasCustomPrompt="1"/>
          </p:nvPr>
        </p:nvSpPr>
        <p:spPr>
          <a:xfrm>
            <a:off x="3168396" y="1473200"/>
            <a:ext cx="2807208" cy="2852928"/>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6" name="Picture Placeholder 5"/>
          <p:cNvSpPr>
            <a:spLocks noGrp="1"/>
          </p:cNvSpPr>
          <p:nvPr>
            <p:ph type="pic" sz="quarter" idx="29"/>
          </p:nvPr>
        </p:nvSpPr>
        <p:spPr>
          <a:xfrm>
            <a:off x="6108192" y="1200150"/>
            <a:ext cx="2807208" cy="3124200"/>
          </a:xfrm>
          <a:prstGeom prst="rect">
            <a:avLst/>
          </a:prstGeom>
          <a:ln w="3175">
            <a:solidFill>
              <a:schemeClr val="tx1">
                <a:lumMod val="50000"/>
                <a:lumOff val="50000"/>
              </a:schemeClr>
            </a:solidFill>
          </a:ln>
        </p:spPr>
        <p:txBody>
          <a:bodyPr/>
          <a:lstStyle/>
          <a:p>
            <a:endParaRPr lang="en-US" dirty="0"/>
          </a:p>
        </p:txBody>
      </p:sp>
      <p:sp>
        <p:nvSpPr>
          <p:cNvPr id="15" name="Text Placeholder 2"/>
          <p:cNvSpPr>
            <a:spLocks noGrp="1"/>
          </p:cNvSpPr>
          <p:nvPr>
            <p:ph type="body" sz="quarter" idx="23"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0"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4"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4205669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headline">
    <p:spTree>
      <p:nvGrpSpPr>
        <p:cNvPr id="1" name=""/>
        <p:cNvGrpSpPr/>
        <p:nvPr/>
      </p:nvGrpSpPr>
      <p:grpSpPr>
        <a:xfrm>
          <a:off x="0" y="0"/>
          <a:ext cx="0" cy="0"/>
          <a:chOff x="0" y="0"/>
          <a:chExt cx="0" cy="0"/>
        </a:xfrm>
      </p:grpSpPr>
      <p:sp>
        <p:nvSpPr>
          <p:cNvPr id="6" name="Text Placeholder 5"/>
          <p:cNvSpPr>
            <a:spLocks noGrp="1"/>
          </p:cNvSpPr>
          <p:nvPr>
            <p:ph type="body" sz="quarter" idx="32" hasCustomPrompt="1"/>
          </p:nvPr>
        </p:nvSpPr>
        <p:spPr>
          <a:xfrm>
            <a:off x="228600" y="1473200"/>
            <a:ext cx="2807208"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6" name="Text Placeholder 5"/>
          <p:cNvSpPr>
            <a:spLocks noGrp="1"/>
          </p:cNvSpPr>
          <p:nvPr>
            <p:ph type="body" sz="quarter" idx="33" hasCustomPrompt="1"/>
          </p:nvPr>
        </p:nvSpPr>
        <p:spPr>
          <a:xfrm>
            <a:off x="3168396"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27" name="Text Placeholder 5"/>
          <p:cNvSpPr>
            <a:spLocks noGrp="1"/>
          </p:cNvSpPr>
          <p:nvPr>
            <p:ph type="body" sz="quarter" idx="34" hasCustomPrompt="1"/>
          </p:nvPr>
        </p:nvSpPr>
        <p:spPr>
          <a:xfrm>
            <a:off x="6108192" y="1473200"/>
            <a:ext cx="2807208" cy="2851150"/>
          </a:xfrm>
          <a:prstGeom prst="rect">
            <a:avLst/>
          </a:prstGeom>
          <a:ln w="3175">
            <a:solidFill>
              <a:schemeClr val="tx1">
                <a:lumMod val="50000"/>
                <a:lumOff val="50000"/>
              </a:schemeClr>
            </a:solidFill>
          </a:ln>
        </p:spPr>
        <p:txBody>
          <a:bodyPr/>
          <a:lstStyle>
            <a:lvl2pPr marL="0" indent="0">
              <a:buFontTx/>
              <a:buNone/>
              <a:defRPr/>
            </a:lvl2pPr>
          </a:lstStyle>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25" hasCustomPrompt="1"/>
          </p:nvPr>
        </p:nvSpPr>
        <p:spPr>
          <a:xfrm>
            <a:off x="3168396" y="1200150"/>
            <a:ext cx="280720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9" name="Text Placeholder 2"/>
          <p:cNvSpPr>
            <a:spLocks noGrp="1"/>
          </p:cNvSpPr>
          <p:nvPr>
            <p:ph type="body" sz="quarter" idx="27" hasCustomPrompt="1"/>
          </p:nvPr>
        </p:nvSpPr>
        <p:spPr>
          <a:xfrm>
            <a:off x="6108192" y="1200150"/>
            <a:ext cx="280720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2" name="Text Placeholder 2"/>
          <p:cNvSpPr>
            <a:spLocks noGrp="1"/>
          </p:cNvSpPr>
          <p:nvPr>
            <p:ph type="body" sz="quarter" idx="31" hasCustomPrompt="1"/>
          </p:nvPr>
        </p:nvSpPr>
        <p:spPr>
          <a:xfrm>
            <a:off x="228600" y="1200150"/>
            <a:ext cx="280720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1"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38387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headline, pictur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ext Placeholder 5"/>
          <p:cNvSpPr>
            <a:spLocks noGrp="1"/>
          </p:cNvSpPr>
          <p:nvPr>
            <p:ph type="body" sz="quarter" idx="38" hasCustomPrompt="1"/>
          </p:nvPr>
        </p:nvSpPr>
        <p:spPr>
          <a:xfrm>
            <a:off x="22860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19" name="Text Placeholder 5"/>
          <p:cNvSpPr>
            <a:spLocks noGrp="1"/>
          </p:cNvSpPr>
          <p:nvPr>
            <p:ph type="body" sz="quarter" idx="39" hasCustomPrompt="1"/>
          </p:nvPr>
        </p:nvSpPr>
        <p:spPr>
          <a:xfrm>
            <a:off x="2421431"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2" name="Text Placeholder 5"/>
          <p:cNvSpPr>
            <a:spLocks noGrp="1"/>
          </p:cNvSpPr>
          <p:nvPr>
            <p:ph type="body" sz="quarter" idx="40" hasCustomPrompt="1"/>
          </p:nvPr>
        </p:nvSpPr>
        <p:spPr>
          <a:xfrm>
            <a:off x="4617480" y="1473200"/>
            <a:ext cx="2103120" cy="2851150"/>
          </a:xfrm>
          <a:prstGeom prst="rect">
            <a:avLst/>
          </a:prstGeom>
          <a:ln w="3175">
            <a:solidFill>
              <a:schemeClr val="tx1">
                <a:lumMod val="50000"/>
                <a:lumOff val="50000"/>
              </a:schemeClr>
            </a:solidFill>
          </a:ln>
        </p:spPr>
        <p:txBody>
          <a:bodyPr/>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41"/>
          </p:nvPr>
        </p:nvSpPr>
        <p:spPr>
          <a:xfrm>
            <a:off x="6812280" y="1200150"/>
            <a:ext cx="2103120" cy="3130062"/>
          </a:xfrm>
          <a:prstGeom prst="rect">
            <a:avLst/>
          </a:prstGeom>
          <a:ln w="3175">
            <a:solidFill>
              <a:schemeClr val="tx1">
                <a:lumMod val="50000"/>
                <a:lumOff val="50000"/>
              </a:schemeClr>
            </a:solidFill>
          </a:ln>
        </p:spPr>
        <p:txBody>
          <a:bodyPr/>
          <a:lstStyle/>
          <a:p>
            <a:endParaRPr lang="en-US" dirty="0"/>
          </a:p>
        </p:txBody>
      </p:sp>
      <p:sp>
        <p:nvSpPr>
          <p:cNvPr id="18" name="Text Placeholder 2"/>
          <p:cNvSpPr>
            <a:spLocks noGrp="1"/>
          </p:cNvSpPr>
          <p:nvPr>
            <p:ph type="body" sz="quarter" idx="27" hasCustomPrompt="1"/>
          </p:nvPr>
        </p:nvSpPr>
        <p:spPr>
          <a:xfrm>
            <a:off x="228599" y="1200150"/>
            <a:ext cx="2108915" cy="274320"/>
          </a:xfrm>
          <a:prstGeom prst="rect">
            <a:avLst/>
          </a:prstGeom>
          <a:solidFill>
            <a:schemeClr val="accent2">
              <a:lumMod val="5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1" name="Text Placeholder 2"/>
          <p:cNvSpPr>
            <a:spLocks noGrp="1"/>
          </p:cNvSpPr>
          <p:nvPr>
            <p:ph type="body" sz="quarter" idx="29" hasCustomPrompt="1"/>
          </p:nvPr>
        </p:nvSpPr>
        <p:spPr>
          <a:xfrm>
            <a:off x="2421431" y="1200150"/>
            <a:ext cx="2103120" cy="274320"/>
          </a:xfrm>
          <a:prstGeom prst="rect">
            <a:avLst/>
          </a:prstGeom>
          <a:solidFill>
            <a:schemeClr val="accent2">
              <a:lumMod val="75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27" name="Text Placeholder 2"/>
          <p:cNvSpPr>
            <a:spLocks noGrp="1"/>
          </p:cNvSpPr>
          <p:nvPr>
            <p:ph type="body" sz="quarter" idx="31" hasCustomPrompt="1"/>
          </p:nvPr>
        </p:nvSpPr>
        <p:spPr>
          <a:xfrm>
            <a:off x="4617480" y="1200150"/>
            <a:ext cx="2103120"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rm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036619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headline">
    <p:spTree>
      <p:nvGrpSpPr>
        <p:cNvPr id="1" name=""/>
        <p:cNvGrpSpPr/>
        <p:nvPr/>
      </p:nvGrpSpPr>
      <p:grpSpPr>
        <a:xfrm>
          <a:off x="0" y="0"/>
          <a:ext cx="0" cy="0"/>
          <a:chOff x="0" y="0"/>
          <a:chExt cx="0" cy="0"/>
        </a:xfrm>
      </p:grpSpPr>
      <p:sp>
        <p:nvSpPr>
          <p:cNvPr id="3" name="Text Placeholder 2"/>
          <p:cNvSpPr>
            <a:spLocks noGrp="1"/>
          </p:cNvSpPr>
          <p:nvPr>
            <p:ph type="body" sz="quarter" idx="30" hasCustomPrompt="1"/>
          </p:nvPr>
        </p:nvSpPr>
        <p:spPr>
          <a:xfrm>
            <a:off x="228599" y="1473463"/>
            <a:ext cx="4270248" cy="1235448"/>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2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24" name="Text Placeholder 2"/>
          <p:cNvSpPr>
            <a:spLocks noGrp="1"/>
          </p:cNvSpPr>
          <p:nvPr>
            <p:ph type="body" sz="quarter" idx="31" hasCustomPrompt="1"/>
          </p:nvPr>
        </p:nvSpPr>
        <p:spPr>
          <a:xfrm>
            <a:off x="4645152" y="1472184"/>
            <a:ext cx="4270248" cy="1230710"/>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4" name="Text Placeholder 2"/>
          <p:cNvSpPr>
            <a:spLocks noGrp="1"/>
          </p:cNvSpPr>
          <p:nvPr>
            <p:ph type="body" sz="quarter" idx="32" hasCustomPrompt="1"/>
          </p:nvPr>
        </p:nvSpPr>
        <p:spPr>
          <a:xfrm>
            <a:off x="228599"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7" name="Text Placeholder 2"/>
          <p:cNvSpPr>
            <a:spLocks noGrp="1"/>
          </p:cNvSpPr>
          <p:nvPr>
            <p:ph type="body" sz="quarter" idx="35" hasCustomPrompt="1"/>
          </p:nvPr>
        </p:nvSpPr>
        <p:spPr>
          <a:xfrm>
            <a:off x="4645152" y="3089060"/>
            <a:ext cx="4270248" cy="1235291"/>
          </a:xfrm>
          <a:prstGeom prst="rect">
            <a:avLst/>
          </a:prstGeom>
          <a:ln w="3175">
            <a:solidFill>
              <a:schemeClr val="tx1">
                <a:lumMod val="50000"/>
                <a:lumOff val="50000"/>
              </a:schemeClr>
            </a:solidFill>
          </a:ln>
        </p:spPr>
        <p:txBody>
          <a:bodyPr tIns="45720" bIns="45720"/>
          <a:lstStyle>
            <a:lvl2pPr marL="0" indent="0">
              <a:buNone/>
              <a:defRPr/>
            </a:lvl2pPr>
          </a:lstStyle>
          <a:p>
            <a:pPr lvl="1"/>
            <a:r>
              <a:rPr lang="en-US" dirty="0"/>
              <a:t>Second level</a:t>
            </a:r>
          </a:p>
          <a:p>
            <a:pPr lvl="2"/>
            <a:r>
              <a:rPr lang="en-US" dirty="0"/>
              <a:t>Third level</a:t>
            </a:r>
          </a:p>
          <a:p>
            <a:pPr lvl="3"/>
            <a:r>
              <a:rPr lang="en-US" dirty="0"/>
              <a:t>Fourth level</a:t>
            </a:r>
          </a:p>
        </p:txBody>
      </p:sp>
      <p:sp>
        <p:nvSpPr>
          <p:cNvPr id="35" name="Text Placeholder 2"/>
          <p:cNvSpPr>
            <a:spLocks noGrp="1"/>
          </p:cNvSpPr>
          <p:nvPr>
            <p:ph type="body" sz="quarter" idx="33" hasCustomPrompt="1"/>
          </p:nvPr>
        </p:nvSpPr>
        <p:spPr>
          <a:xfrm>
            <a:off x="228599" y="2815591"/>
            <a:ext cx="4270248" cy="274320"/>
          </a:xfrm>
          <a:prstGeom prst="rect">
            <a:avLst/>
          </a:prstGeom>
          <a:solidFill>
            <a:schemeClr val="accent2">
              <a:lumMod val="60000"/>
              <a:lumOff val="4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36" name="Text Placeholder 2"/>
          <p:cNvSpPr>
            <a:spLocks noGrp="1"/>
          </p:cNvSpPr>
          <p:nvPr>
            <p:ph type="body" sz="quarter" idx="34" hasCustomPrompt="1"/>
          </p:nvPr>
        </p:nvSpPr>
        <p:spPr>
          <a:xfrm>
            <a:off x="4645152" y="2815591"/>
            <a:ext cx="4270248" cy="273469"/>
          </a:xfrm>
          <a:prstGeom prst="rect">
            <a:avLst/>
          </a:prstGeom>
          <a:solidFill>
            <a:schemeClr val="accent2">
              <a:lumMod val="40000"/>
              <a:lumOff val="6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2" name="Text Placeholder 2"/>
          <p:cNvSpPr>
            <a:spLocks noGrp="1"/>
          </p:cNvSpPr>
          <p:nvPr>
            <p:ph type="body" sz="quarter" idx="23" hasCustomPrompt="1"/>
          </p:nvPr>
        </p:nvSpPr>
        <p:spPr>
          <a:xfrm>
            <a:off x="228599" y="1200150"/>
            <a:ext cx="4270248" cy="274320"/>
          </a:xfrm>
          <a:prstGeom prst="rect">
            <a:avLst/>
          </a:prstGeom>
          <a:solidFill>
            <a:schemeClr val="accent2">
              <a:lumMod val="50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4" name="Text Placeholder 2"/>
          <p:cNvSpPr>
            <a:spLocks noGrp="1"/>
          </p:cNvSpPr>
          <p:nvPr>
            <p:ph type="body" sz="quarter" idx="25" hasCustomPrompt="1"/>
          </p:nvPr>
        </p:nvSpPr>
        <p:spPr>
          <a:xfrm>
            <a:off x="4645152" y="1200150"/>
            <a:ext cx="4270248" cy="274320"/>
          </a:xfrm>
          <a:prstGeom prst="rect">
            <a:avLst/>
          </a:prstGeom>
          <a:solidFill>
            <a:schemeClr val="accent2">
              <a:lumMod val="75000"/>
            </a:schemeClr>
          </a:solidFill>
          <a:ln w="3175">
            <a:solidFill>
              <a:schemeClr val="tx2">
                <a:lumMod val="60000"/>
                <a:lumOff val="40000"/>
              </a:schemeClr>
            </a:solidFill>
          </a:ln>
        </p:spPr>
        <p:txBody>
          <a:bodyPr anchor="ctr" anchorCtr="0">
            <a:noAutofit/>
          </a:bodyPr>
          <a:lstStyle>
            <a:lvl1pPr marL="0" indent="0">
              <a:buFontTx/>
              <a:buNone/>
              <a:defRPr sz="1800">
                <a:solidFill>
                  <a:schemeClr val="bg1"/>
                </a:solidFill>
                <a:latin typeface="+mj-lt"/>
              </a:defRPr>
            </a:lvl1pPr>
            <a:lvl2pPr marL="180971" indent="0">
              <a:buFontTx/>
              <a:buNone/>
              <a:defRPr/>
            </a:lvl2pPr>
            <a:lvl3pPr marL="357179" indent="0">
              <a:buFontTx/>
              <a:buNone/>
              <a:defRPr/>
            </a:lvl3pPr>
            <a:lvl4pPr marL="538150" indent="0">
              <a:buFontTx/>
              <a:buNone/>
              <a:defRPr/>
            </a:lvl4pPr>
            <a:lvl5pPr>
              <a:buFontTx/>
              <a:buNone/>
              <a:defRPr/>
            </a:lvl5pPr>
          </a:lstStyle>
          <a:p>
            <a:pPr lvl="0"/>
            <a:r>
              <a:rPr lang="en-US" dirty="0"/>
              <a:t>Headline</a:t>
            </a:r>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708436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half picture">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Picture Placeholder 3"/>
          <p:cNvSpPr>
            <a:spLocks noGrp="1"/>
          </p:cNvSpPr>
          <p:nvPr>
            <p:ph type="pic" sz="quarter" idx="13"/>
          </p:nvPr>
        </p:nvSpPr>
        <p:spPr>
          <a:xfrm>
            <a:off x="0" y="-1"/>
            <a:ext cx="9144000" cy="2880360"/>
          </a:xfrm>
          <a:prstGeom prst="rect">
            <a:avLst/>
          </a:prstGeom>
          <a:solidFill>
            <a:schemeClr val="accent2"/>
          </a:solidFill>
        </p:spPr>
        <p:txBody>
          <a:bodyPr/>
          <a:lstStyle/>
          <a:p>
            <a:endParaRPr lang="en-US" dirty="0"/>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sp>
        <p:nvSpPr>
          <p:cNvPr id="9" name="TextBox 8"/>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0" name="TextBox 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0799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full picture">
    <p:spTree>
      <p:nvGrpSpPr>
        <p:cNvPr id="1" name=""/>
        <p:cNvGrpSpPr/>
        <p:nvPr/>
      </p:nvGrpSpPr>
      <p:grpSpPr>
        <a:xfrm>
          <a:off x="0" y="0"/>
          <a:ext cx="0" cy="0"/>
          <a:chOff x="0" y="0"/>
          <a:chExt cx="0" cy="0"/>
        </a:xfrm>
      </p:grpSpPr>
      <p:sp>
        <p:nvSpPr>
          <p:cNvPr id="2" name="Rectangle 1"/>
          <p:cNvSpPr/>
          <p:nvPr userDrawn="1"/>
        </p:nvSpPr>
        <p:spPr>
          <a:xfrm>
            <a:off x="0" y="1"/>
            <a:ext cx="9144000"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Picture Placeholder 3"/>
          <p:cNvSpPr>
            <a:spLocks noGrp="1"/>
          </p:cNvSpPr>
          <p:nvPr>
            <p:ph type="pic" sz="quarter" idx="13"/>
          </p:nvPr>
        </p:nvSpPr>
        <p:spPr>
          <a:xfrm>
            <a:off x="0" y="0"/>
            <a:ext cx="9144000" cy="4800600"/>
          </a:xfrm>
          <a:prstGeom prst="rect">
            <a:avLst/>
          </a:prstGeom>
        </p:spPr>
        <p:txBody>
          <a:bodyPr/>
          <a:lstStyle/>
          <a:p>
            <a:endParaRPr lang="en-US" dirty="0"/>
          </a:p>
        </p:txBody>
      </p:sp>
      <p:sp>
        <p:nvSpPr>
          <p:cNvPr id="3" name="Title 1"/>
          <p:cNvSpPr>
            <a:spLocks noGrp="1"/>
          </p:cNvSpPr>
          <p:nvPr>
            <p:ph type="ctrTitle" hasCustomPrompt="1"/>
          </p:nvPr>
        </p:nvSpPr>
        <p:spPr>
          <a:xfrm>
            <a:off x="238260" y="3196228"/>
            <a:ext cx="7412441" cy="515034"/>
          </a:xfrm>
        </p:spPr>
        <p:txBody>
          <a:bodyPr lIns="91440" anchor="b" anchorCtr="0">
            <a:normAutofit/>
          </a:bodyPr>
          <a:lstStyle>
            <a:lvl1pPr algn="l">
              <a:defRPr sz="3200" baseline="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a:lstStyle>
          <a:p>
            <a:r>
              <a:rPr lang="en-US" dirty="0"/>
              <a:t>Chapter Title</a:t>
            </a:r>
          </a:p>
        </p:txBody>
      </p:sp>
      <p:sp>
        <p:nvSpPr>
          <p:cNvPr id="6" name="Text Placeholder 8"/>
          <p:cNvSpPr>
            <a:spLocks noGrp="1"/>
          </p:cNvSpPr>
          <p:nvPr>
            <p:ph type="body" sz="quarter" idx="12" hasCustomPrompt="1"/>
          </p:nvPr>
        </p:nvSpPr>
        <p:spPr>
          <a:xfrm>
            <a:off x="238260" y="3781959"/>
            <a:ext cx="7408069" cy="542925"/>
          </a:xfrm>
          <a:prstGeom prst="rect">
            <a:avLst/>
          </a:prstGeom>
        </p:spPr>
        <p:txBody>
          <a:bodyPr lIns="91440" tIns="0" rIns="0" bIns="0" anchor="ctr">
            <a:normAutofit/>
          </a:bodyPr>
          <a:lstStyle>
            <a:lvl1pPr>
              <a:defRPr sz="2400">
                <a:latin typeface="Segoe UI" panose="020B0502040204020203" pitchFamily="34" charset="0"/>
                <a:cs typeface="Segoe UI" panose="020B0502040204020203" pitchFamily="34" charset="0"/>
              </a:defRPr>
            </a:lvl1pPr>
          </a:lstStyle>
          <a:p>
            <a:pPr lvl="0"/>
            <a:r>
              <a:rPr lang="en-US" dirty="0"/>
              <a:t>Subtitle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2356" y="271967"/>
            <a:ext cx="1524445" cy="1513466"/>
          </a:xfrm>
          <a:prstGeom prst="rect">
            <a:avLst/>
          </a:prstGeom>
        </p:spPr>
      </p:pic>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6091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554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P 3000">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5" name="Picture 24"/>
          <p:cNvPicPr>
            <a:picLocks noChangeAspect="1"/>
          </p:cNvPicPr>
          <p:nvPr userDrawn="1"/>
        </p:nvPicPr>
        <p:blipFill rotWithShape="1">
          <a:blip r:embed="rId2" cstate="email">
            <a:extLst>
              <a:ext uri="{28A0092B-C50C-407E-A947-70E740481C1C}">
                <a14:useLocalDpi xmlns:a14="http://schemas.microsoft.com/office/drawing/2010/main"/>
              </a:ext>
            </a:extLst>
          </a:blip>
          <a:srcRect l="1" r="44516"/>
          <a:stretch/>
        </p:blipFill>
        <p:spPr>
          <a:xfrm>
            <a:off x="6596007" y="1034368"/>
            <a:ext cx="2547993"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8" name="Text Placeholder 11"/>
          <p:cNvSpPr>
            <a:spLocks noGrp="1"/>
          </p:cNvSpPr>
          <p:nvPr>
            <p:ph type="body" sz="quarter" idx="12"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5" name="TextBox 14"/>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27" name="TextBox 2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9700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thernet / FSP 150">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1" r="43074"/>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Box 20"/>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3" name="TextBox 12"/>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4"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5"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402795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M">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r="42707"/>
          <a:stretch/>
        </p:blipFill>
        <p:spPr>
          <a:xfrm>
            <a:off x="6596006" y="1033837"/>
            <a:ext cx="2553131"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255743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sembl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r="42800"/>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Box 19"/>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5" name="TextBox 14"/>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6"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8"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68076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ynchronization and Timin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r="424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3344317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ftwar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l="-1" r="43978"/>
          <a:stretch/>
        </p:blipFill>
        <p:spPr>
          <a:xfrm>
            <a:off x="6596007"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7"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384608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r="42463"/>
          <a:stretch/>
        </p:blipFill>
        <p:spPr>
          <a:xfrm>
            <a:off x="6596006" y="1033837"/>
            <a:ext cx="2547994" cy="4114800"/>
          </a:xfrm>
          <a:prstGeom prst="rect">
            <a:avLst/>
          </a:prstGeom>
        </p:spPr>
      </p:pic>
      <p:sp>
        <p:nvSpPr>
          <p:cNvPr id="7" name="Content Placeholder 4"/>
          <p:cNvSpPr>
            <a:spLocks noGrp="1"/>
          </p:cNvSpPr>
          <p:nvPr>
            <p:ph sz="quarter" idx="10"/>
          </p:nvPr>
        </p:nvSpPr>
        <p:spPr>
          <a:xfrm>
            <a:off x="228600" y="1200150"/>
            <a:ext cx="8686800" cy="31242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22" name="TextBox 21"/>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2" name="TextBox 11"/>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4" name="TextBox 13"/>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5" name="Text Placeholder 3"/>
          <p:cNvSpPr>
            <a:spLocks noGrp="1"/>
          </p:cNvSpPr>
          <p:nvPr>
            <p:ph type="body" sz="quarter" idx="13"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16"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9"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207383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rawing guide">
    <p:spTree>
      <p:nvGrpSpPr>
        <p:cNvPr id="1" name=""/>
        <p:cNvGrpSpPr/>
        <p:nvPr/>
      </p:nvGrpSpPr>
      <p:grpSpPr>
        <a:xfrm>
          <a:off x="0" y="0"/>
          <a:ext cx="0" cy="0"/>
          <a:chOff x="0" y="0"/>
          <a:chExt cx="0" cy="0"/>
        </a:xfrm>
      </p:grpSpPr>
      <p:sp>
        <p:nvSpPr>
          <p:cNvPr id="30"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r>
              <a:rPr lang="de-DE" dirty="0"/>
              <a:t> </a:t>
            </a:r>
            <a:r>
              <a:rPr lang="de-DE" dirty="0" err="1"/>
              <a:t>area</a:t>
            </a:r>
            <a:endParaRPr lang="en-US" dirty="0"/>
          </a:p>
        </p:txBody>
      </p:sp>
      <p:cxnSp>
        <p:nvCxnSpPr>
          <p:cNvPr id="3" name="Straight Connector 2"/>
          <p:cNvCxnSpPr/>
          <p:nvPr userDrawn="1"/>
        </p:nvCxnSpPr>
        <p:spPr>
          <a:xfrm>
            <a:off x="2286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15400" y="0"/>
            <a:ext cx="0" cy="51435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858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287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0" y="12001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432435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404947"/>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0" y="4800600"/>
            <a:ext cx="91440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ight Arrow 24"/>
          <p:cNvSpPr/>
          <p:nvPr userDrawn="1"/>
        </p:nvSpPr>
        <p:spPr>
          <a:xfrm rot="13500000">
            <a:off x="287528" y="1255830"/>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6" name="Right Arrow 25"/>
          <p:cNvSpPr/>
          <p:nvPr userDrawn="1"/>
        </p:nvSpPr>
        <p:spPr>
          <a:xfrm rot="8404561">
            <a:off x="286558" y="445566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7" name="Right Arrow 26"/>
          <p:cNvSpPr/>
          <p:nvPr userDrawn="1"/>
        </p:nvSpPr>
        <p:spPr>
          <a:xfrm rot="2449190">
            <a:off x="8522547" y="4465338"/>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28" name="Right Arrow 27"/>
          <p:cNvSpPr/>
          <p:nvPr userDrawn="1"/>
        </p:nvSpPr>
        <p:spPr>
          <a:xfrm rot="18850346">
            <a:off x="8521847" y="1255776"/>
            <a:ext cx="273439" cy="279936"/>
          </a:xfrm>
          <a:prstGeom prst="rightArrow">
            <a:avLst/>
          </a:prstGeom>
          <a:solidFill>
            <a:srgbClr val="FF0000"/>
          </a:solidFill>
          <a:ln>
            <a:noFill/>
          </a:ln>
          <a:scene3d>
            <a:camera prst="orthographicFront"/>
            <a:lightRig rig="contrasting" dir="t">
              <a:rot lat="0" lon="0" rev="2400000"/>
            </a:lightRig>
          </a:scene3d>
          <a:sp3d prstMaterial="powder">
            <a:bevelB w="0" h="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lstStyle/>
          <a:p>
            <a:pPr algn="ctr" fontAlgn="auto">
              <a:spcBef>
                <a:spcPts val="0"/>
              </a:spcBef>
              <a:spcAft>
                <a:spcPts val="0"/>
              </a:spcAft>
              <a:defRPr/>
            </a:pPr>
            <a:endParaRPr lang="en-US" sz="1013" dirty="0">
              <a:latin typeface="Salesforce Sans"/>
              <a:cs typeface="VAG Rounded Std Light"/>
            </a:endParaRPr>
          </a:p>
        </p:txBody>
      </p:sp>
      <p:sp>
        <p:nvSpPr>
          <p:cNvPr id="31" name="Title 30"/>
          <p:cNvSpPr>
            <a:spLocks noGrp="1"/>
          </p:cNvSpPr>
          <p:nvPr>
            <p:ph type="title"/>
          </p:nvPr>
        </p:nvSpPr>
        <p:spPr/>
        <p:txBody>
          <a:bodyPr/>
          <a:lstStyle>
            <a:lvl1pPr>
              <a:defRPr sz="2000"/>
            </a:lvl1pPr>
          </a:lstStyle>
          <a:p>
            <a:endParaRPr lang="en-US" dirty="0"/>
          </a:p>
        </p:txBody>
      </p:sp>
      <p:sp>
        <p:nvSpPr>
          <p:cNvPr id="33" name="TextBox 32"/>
          <p:cNvSpPr txBox="1"/>
          <p:nvPr userDrawn="1"/>
        </p:nvSpPr>
        <p:spPr>
          <a:xfrm>
            <a:off x="4370433" y="1200150"/>
            <a:ext cx="4167554" cy="300082"/>
          </a:xfrm>
          <a:prstGeom prst="rect">
            <a:avLst/>
          </a:prstGeom>
          <a:noFill/>
        </p:spPr>
        <p:txBody>
          <a:bodyPr wrap="square" rtlCol="0">
            <a:spAutoFit/>
          </a:bodyPr>
          <a:lstStyle/>
          <a:p>
            <a:pPr lvl="1" algn="r">
              <a:spcBef>
                <a:spcPts val="225"/>
              </a:spcBef>
              <a:spcAft>
                <a:spcPts val="750"/>
              </a:spcAft>
            </a:pPr>
            <a:r>
              <a:rPr lang="en-US" sz="1350" dirty="0">
                <a:solidFill>
                  <a:srgbClr val="FF0000"/>
                </a:solidFill>
              </a:rPr>
              <a:t>The red arrows mark the area you should work in</a:t>
            </a:r>
          </a:p>
        </p:txBody>
      </p:sp>
      <p:sp>
        <p:nvSpPr>
          <p:cNvPr id="6" name="TextBox 5"/>
          <p:cNvSpPr txBox="1"/>
          <p:nvPr userDrawn="1"/>
        </p:nvSpPr>
        <p:spPr>
          <a:xfrm>
            <a:off x="4785851" y="1538972"/>
            <a:ext cx="4041058" cy="2600712"/>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8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Realigning guides</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Guides can easily be bumped and moved accidentally.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slide layout show you how to reset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Turn on your guides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Insert a new slide using. the “Guide layout slide option”</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Do your guides align with the red lines in the new slide?  If yes, your guides are set, if not, proceed then realign each of the lines to line up with the lines shown on this page. </a:t>
            </a:r>
          </a:p>
          <a:p>
            <a:pPr marL="345281" marR="0" lvl="2" indent="-172641" algn="l" defTabSz="685800" rtl="0" eaLnBrk="1" fontAlgn="auto" latinLnBrk="0" hangingPunct="1">
              <a:lnSpc>
                <a:spcPct val="100000"/>
              </a:lnSpc>
              <a:spcBef>
                <a:spcPts val="0"/>
              </a:spcBef>
              <a:spcAft>
                <a:spcPts val="450"/>
              </a:spcAft>
              <a:buClr>
                <a:prstClr val="black">
                  <a:lumMod val="50000"/>
                  <a:lumOff val="50000"/>
                </a:prst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 Once guides are reset, delete the guide layout slide</a:t>
            </a:r>
          </a:p>
        </p:txBody>
      </p:sp>
      <p:sp>
        <p:nvSpPr>
          <p:cNvPr id="29" name="TextBox 28"/>
          <p:cNvSpPr txBox="1"/>
          <p:nvPr userDrawn="1"/>
        </p:nvSpPr>
        <p:spPr>
          <a:xfrm>
            <a:off x="528484" y="1200150"/>
            <a:ext cx="4041058" cy="3797899"/>
          </a:xfrm>
          <a:prstGeom prst="rect">
            <a:avLst/>
          </a:prstGeom>
          <a:noFill/>
        </p:spPr>
        <p:txBody>
          <a:bodyPr wrap="square" rtlCol="0">
            <a:spAutoFit/>
          </a:bodyPr>
          <a:lstStyle/>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What are drawing guides?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lines that that appear on all pages in the same spot, but don’t show up when you print or view deck in Show mode.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Think of them as internal margins for the proper alignment and consistent placement of content. Object will snap to them and they are also perfect for cropping an image to. </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This template has pre-made guides that delineate where your workspace is.  </a:t>
            </a:r>
          </a:p>
          <a:p>
            <a:pPr marL="0" marR="0" lvl="4" indent="0" algn="l" defTabSz="685800" rtl="0" eaLnBrk="1" fontAlgn="auto" latinLnBrk="0" hangingPunct="1">
              <a:lnSpc>
                <a:spcPct val="100000"/>
              </a:lnSpc>
              <a:spcBef>
                <a:spcPts val="150"/>
              </a:spcBef>
              <a:spcAft>
                <a:spcPts val="450"/>
              </a:spcAft>
              <a:buClrTx/>
              <a:buSzTx/>
              <a:buFontTx/>
              <a:buNone/>
              <a:tabLst/>
              <a:defRPr/>
            </a:pPr>
            <a:r>
              <a:rPr kumimoji="0" lang="en-US" sz="1600" b="0" i="0" u="none" strike="noStrike" kern="1200" cap="none" spc="0" normalizeH="0" baseline="0" noProof="0" dirty="0">
                <a:ln>
                  <a:noFill/>
                </a:ln>
                <a:solidFill>
                  <a:srgbClr val="3296D5"/>
                </a:solidFill>
                <a:effectLst/>
                <a:uLnTx/>
                <a:uFillTx/>
                <a:latin typeface="Segoe UI" panose="020B0502040204020203" pitchFamily="34" charset="0"/>
                <a:ea typeface="+mn-ea"/>
                <a:cs typeface="Segoe UI" panose="020B0502040204020203" pitchFamily="34" charset="0"/>
              </a:rPr>
              <a:t>How to turn guides on and off</a:t>
            </a:r>
          </a:p>
          <a:p>
            <a:pPr marL="345281" marR="0" lvl="2" indent="-172641" algn="l" defTabSz="685800" rtl="0" eaLnBrk="1" fontAlgn="auto" latinLnBrk="0" hangingPunct="1">
              <a:lnSpc>
                <a:spcPct val="100000"/>
              </a:lnSpc>
              <a:spcBef>
                <a:spcPts val="0"/>
              </a:spcBef>
              <a:spcAft>
                <a:spcPts val="450"/>
              </a:spcAft>
              <a:buClr>
                <a:schemeClr val="tx1">
                  <a:lumMod val="50000"/>
                  <a:lumOff val="50000"/>
                </a:schemeClr>
              </a:buClr>
              <a:buSzTx/>
              <a:buFont typeface="Arial" panose="020B0604020202020204" pitchFamily="34" charset="0"/>
              <a:buChar char="•"/>
              <a:tabLst>
                <a:tab pos="600075" algn="l"/>
              </a:tabLst>
              <a:defRPr/>
            </a:pPr>
            <a:r>
              <a:rPr kumimoji="0" lang="en-US" sz="1200" b="0" i="0" u="none" strike="noStrike" kern="1200" cap="none" spc="0" normalizeH="0" baseline="0" noProof="0" dirty="0">
                <a:ln>
                  <a:noFill/>
                </a:ln>
                <a:solidFill>
                  <a:srgbClr val="3C3C3B"/>
                </a:solidFill>
                <a:effectLst/>
                <a:uLnTx/>
                <a:uFillTx/>
                <a:latin typeface="Segoe UI Light" panose="020B0502040204020203" pitchFamily="34" charset="0"/>
                <a:ea typeface="+mn-ea"/>
                <a:cs typeface="Segoe UI Light" panose="020B0502040204020203" pitchFamily="34" charset="0"/>
              </a:rPr>
              <a:t>Windows: ALT + F9 or Right click in blue area off workspace &gt;Grids and guides&gt;Display drawing guides on screen</a:t>
            </a:r>
          </a:p>
          <a:p>
            <a:endParaRPr lang="en-US" sz="1013" dirty="0"/>
          </a:p>
          <a:p>
            <a:endParaRPr lang="en-US" sz="1400" dirty="0"/>
          </a:p>
          <a:p>
            <a:endParaRPr lang="en-US" sz="1400" dirty="0"/>
          </a:p>
        </p:txBody>
      </p:sp>
    </p:spTree>
    <p:extLst>
      <p:ext uri="{BB962C8B-B14F-4D97-AF65-F5344CB8AC3E}">
        <p14:creationId xmlns:p14="http://schemas.microsoft.com/office/powerpoint/2010/main" val="685861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2570148"/>
            <a:ext cx="9144000" cy="257335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TextBox 32"/>
          <p:cNvSpPr txBox="1"/>
          <p:nvPr userDrawn="1"/>
        </p:nvSpPr>
        <p:spPr>
          <a:xfrm>
            <a:off x="228600" y="2090975"/>
            <a:ext cx="7426235" cy="430887"/>
          </a:xfrm>
          <a:prstGeom prst="rect">
            <a:avLst/>
          </a:prstGeom>
          <a:noFill/>
        </p:spPr>
        <p:txBody>
          <a:bodyPr wrap="square" lIns="0" tIns="0" rIns="0" bIns="0" rtlCol="0">
            <a:spAutoFit/>
          </a:bodyPr>
          <a:lstStyle/>
          <a:p>
            <a:r>
              <a:rPr lang="en-US" sz="2800" dirty="0">
                <a:solidFill>
                  <a:schemeClr val="accent2"/>
                </a:solidFill>
                <a:latin typeface="Segoe UI Semibold" panose="020B0702040204020203" pitchFamily="34" charset="0"/>
                <a:cs typeface="Segoe UI Semibold" panose="020B0702040204020203" pitchFamily="34" charset="0"/>
              </a:rPr>
              <a:t>Thank you</a:t>
            </a:r>
          </a:p>
        </p:txBody>
      </p:sp>
      <p:sp>
        <p:nvSpPr>
          <p:cNvPr id="17" name="Text Box 4"/>
          <p:cNvSpPr txBox="1">
            <a:spLocks noChangeArrowheads="1"/>
          </p:cNvSpPr>
          <p:nvPr userDrawn="1"/>
        </p:nvSpPr>
        <p:spPr bwMode="auto">
          <a:xfrm>
            <a:off x="228600" y="4226173"/>
            <a:ext cx="6172200" cy="6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525" b="1" dirty="0">
                <a:solidFill>
                  <a:schemeClr val="bg1"/>
                </a:solidFill>
              </a:rPr>
              <a:t>IMPORTANT NOTICE</a:t>
            </a:r>
            <a:endParaRPr lang="en-US" sz="525" i="1" dirty="0">
              <a:solidFill>
                <a:schemeClr val="bg1"/>
              </a:solidFill>
            </a:endParaRPr>
          </a:p>
          <a:p>
            <a:pPr algn="l" eaLnBrk="1" hangingPunct="1">
              <a:lnSpc>
                <a:spcPct val="30000"/>
              </a:lnSpc>
              <a:spcBef>
                <a:spcPct val="0"/>
              </a:spcBef>
            </a:pPr>
            <a:endParaRPr lang="en-US" sz="525" dirty="0">
              <a:solidFill>
                <a:schemeClr val="bg1"/>
              </a:solidFill>
            </a:endParaRPr>
          </a:p>
          <a:p>
            <a:pPr algn="l" eaLnBrk="1" hangingPunct="1"/>
            <a:r>
              <a:rPr lang="en-US" sz="525" dirty="0">
                <a:solidFill>
                  <a:schemeClr val="bg1"/>
                </a:solidFill>
              </a:rPr>
              <a:t>The content of this presentation is strictly confidential. ADVA Optical Networking is the exclusive owner or licensee of the content, material, and information in this presentation. Any reproduction, publication or reprint, in whole or in part, is strictly prohibited. </a:t>
            </a:r>
          </a:p>
          <a:p>
            <a:pPr algn="l" eaLnBrk="1" hangingPunct="1">
              <a:spcBef>
                <a:spcPct val="100000"/>
              </a:spcBef>
            </a:pPr>
            <a:r>
              <a:rPr lang="en-US" sz="525" dirty="0">
                <a:solidFill>
                  <a:schemeClr val="bg1"/>
                </a:solidFill>
              </a:rPr>
              <a:t>The information in this presentation may not be accurate, complete or up to date, and is provided without warranties or representations of any kind, either express or implied. ADVA Optical Networking shall not be responsible for and disclaims any liability for any loss or damages, including without limitation, direct, indirect, incidental, consequential and special damages, alleged to have been caused by or in connection with using and/or relying on the information contained in this presentation.</a:t>
            </a:r>
          </a:p>
          <a:p>
            <a:pPr algn="l" eaLnBrk="1" hangingPunct="1">
              <a:spcBef>
                <a:spcPct val="100000"/>
              </a:spcBef>
            </a:pPr>
            <a:r>
              <a:rPr lang="en-US" sz="525" dirty="0">
                <a:solidFill>
                  <a:schemeClr val="bg1"/>
                </a:solidFill>
              </a:rPr>
              <a:t>Copyright © for the entire content of this presentation: ADVA Optical Networking.</a:t>
            </a:r>
          </a:p>
        </p:txBody>
      </p:sp>
      <p:sp>
        <p:nvSpPr>
          <p:cNvPr id="7" name="AutoShape 3"/>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32" name="Text Placeholder 8"/>
          <p:cNvSpPr>
            <a:spLocks noGrp="1"/>
          </p:cNvSpPr>
          <p:nvPr userDrawn="1">
            <p:ph type="body" sz="quarter" idx="12" hasCustomPrompt="1"/>
          </p:nvPr>
        </p:nvSpPr>
        <p:spPr>
          <a:xfrm>
            <a:off x="228600" y="2768147"/>
            <a:ext cx="7408069" cy="542925"/>
          </a:xfrm>
          <a:prstGeom prst="rect">
            <a:avLst/>
          </a:prstGeom>
        </p:spPr>
        <p:txBody>
          <a:bodyPr lIns="0" tIns="0" rIns="0" bIns="0" anchor="ctr">
            <a:normAutofit/>
          </a:bodyPr>
          <a:lstStyle>
            <a:lvl1pPr>
              <a:defRPr sz="1800">
                <a:solidFill>
                  <a:schemeClr val="bg1"/>
                </a:solidFill>
                <a:latin typeface="+mj-lt"/>
                <a:cs typeface="Segoe UI Semibold" panose="020B0702040204020203" pitchFamily="34" charset="0"/>
              </a:defRPr>
            </a:lvl1pPr>
          </a:lstStyle>
          <a:p>
            <a:pPr lvl="0"/>
            <a:r>
              <a:rPr lang="en-US" dirty="0">
                <a:ea typeface="Verdana" pitchFamily="34" charset="0"/>
              </a:rPr>
              <a:t>Your email@advaoptical.com </a:t>
            </a:r>
            <a:endParaRPr lang="en-US" dirty="0"/>
          </a:p>
        </p:txBody>
      </p:sp>
      <p:sp>
        <p:nvSpPr>
          <p:cNvPr id="39" name="AutoShape 10"/>
          <p:cNvSpPr>
            <a:spLocks noChangeAspect="1" noChangeArrowheads="1" noTextEdit="1"/>
          </p:cNvSpPr>
          <p:nvPr userDrawn="1"/>
        </p:nvSpPr>
        <p:spPr bwMode="auto">
          <a:xfrm>
            <a:off x="6118623" y="1252537"/>
            <a:ext cx="3025378" cy="390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pic>
        <p:nvPicPr>
          <p:cNvPr id="31" name="Picture 30"/>
          <p:cNvPicPr>
            <a:picLocks noChangeAspect="1"/>
          </p:cNvPicPr>
          <p:nvPr userDrawn="1"/>
        </p:nvPicPr>
        <p:blipFill rotWithShape="1">
          <a:blip r:embed="rId2" cstate="email">
            <a:extLst>
              <a:ext uri="{28A0092B-C50C-407E-A947-70E740481C1C}">
                <a14:useLocalDpi xmlns:a14="http://schemas.microsoft.com/office/drawing/2010/main"/>
              </a:ext>
            </a:extLst>
          </a:blip>
          <a:srcRect t="33053" r="33498"/>
          <a:stretch/>
        </p:blipFill>
        <p:spPr>
          <a:xfrm>
            <a:off x="6570323" y="2558265"/>
            <a:ext cx="2573677" cy="2590372"/>
          </a:xfrm>
          <a:prstGeom prst="rect">
            <a:avLst/>
          </a:prstGeom>
        </p:spPr>
      </p:pic>
      <p:grpSp>
        <p:nvGrpSpPr>
          <p:cNvPr id="21" name="Group 20"/>
          <p:cNvGrpSpPr/>
          <p:nvPr userDrawn="1"/>
        </p:nvGrpSpPr>
        <p:grpSpPr>
          <a:xfrm>
            <a:off x="228600" y="3868014"/>
            <a:ext cx="1930651" cy="218879"/>
            <a:chOff x="228600" y="3768119"/>
            <a:chExt cx="2811792" cy="318775"/>
          </a:xfrm>
        </p:grpSpPr>
        <p:pic>
          <p:nvPicPr>
            <p:cNvPr id="9" name="Picture 8">
              <a:hlinkClick r:id="rId3"/>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8600" y="3768119"/>
              <a:ext cx="326616" cy="318775"/>
            </a:xfrm>
            <a:prstGeom prst="rect">
              <a:avLst/>
            </a:prstGeom>
          </p:spPr>
        </p:pic>
        <p:pic>
          <p:nvPicPr>
            <p:cNvPr id="10" name="Picture 9">
              <a:hlinkClick r:id="rId5"/>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4092" y="3768119"/>
              <a:ext cx="326616" cy="318775"/>
            </a:xfrm>
            <a:prstGeom prst="rect">
              <a:avLst/>
            </a:prstGeom>
          </p:spPr>
        </p:pic>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59584" y="3768119"/>
              <a:ext cx="326616" cy="318775"/>
            </a:xfrm>
            <a:prstGeom prst="rect">
              <a:avLst/>
            </a:prstGeom>
          </p:spPr>
        </p:pic>
        <p:pic>
          <p:nvPicPr>
            <p:cNvPr id="12" name="Picture 11">
              <a:hlinkClick r:id="rId8"/>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475076" y="3768119"/>
              <a:ext cx="318839" cy="318775"/>
            </a:xfrm>
            <a:prstGeom prst="rect">
              <a:avLst/>
            </a:prstGeom>
          </p:spPr>
        </p:pic>
        <p:pic>
          <p:nvPicPr>
            <p:cNvPr id="14" name="Picture 13">
              <a:hlinkClick r:id="rId10"/>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882791" y="3768119"/>
              <a:ext cx="326616" cy="318775"/>
            </a:xfrm>
            <a:prstGeom prst="rect">
              <a:avLst/>
            </a:prstGeom>
          </p:spPr>
        </p:pic>
        <p:pic>
          <p:nvPicPr>
            <p:cNvPr id="15" name="Picture 14">
              <a:hlinkClick r:id="rId12"/>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298283" y="3768119"/>
              <a:ext cx="326616" cy="318775"/>
            </a:xfrm>
            <a:prstGeom prst="rect">
              <a:avLst/>
            </a:prstGeom>
          </p:spPr>
        </p:pic>
        <p:pic>
          <p:nvPicPr>
            <p:cNvPr id="16" name="Picture 15">
              <a:hlinkClick r:id="rId14"/>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713776" y="3768119"/>
              <a:ext cx="326616" cy="318775"/>
            </a:xfrm>
            <a:prstGeom prst="rect">
              <a:avLst/>
            </a:prstGeom>
          </p:spPr>
        </p:pic>
      </p:grpSp>
      <p:pic>
        <p:nvPicPr>
          <p:cNvPr id="18" name="Picture 17"/>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33127" y="690327"/>
            <a:ext cx="4135170" cy="724810"/>
          </a:xfrm>
          <a:prstGeom prst="rect">
            <a:avLst/>
          </a:prstGeom>
        </p:spPr>
      </p:pic>
    </p:spTree>
    <p:extLst>
      <p:ext uri="{BB962C8B-B14F-4D97-AF65-F5344CB8AC3E}">
        <p14:creationId xmlns:p14="http://schemas.microsoft.com/office/powerpoint/2010/main" val="330875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138"/>
            <a:ext cx="8686800" cy="685799"/>
          </a:xfrm>
        </p:spPr>
        <p:txBody>
          <a:bodyPr/>
          <a:lstStyle>
            <a:lvl1pPr>
              <a:defRPr>
                <a:latin typeface="+mj-lt"/>
              </a:defRPr>
            </a:lvl1pPr>
          </a:lstStyle>
          <a:p>
            <a:r>
              <a:rPr lang="en-US" dirty="0"/>
              <a:t>Slide Title</a:t>
            </a:r>
          </a:p>
        </p:txBody>
      </p:sp>
      <p:sp>
        <p:nvSpPr>
          <p:cNvPr id="12"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lvl2pPr>
              <a:defRPr/>
            </a:lvl2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2275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back pictur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3"/>
          </p:nvPr>
        </p:nvSpPr>
        <p:spPr>
          <a:xfrm>
            <a:off x="0" y="0"/>
            <a:ext cx="9144000" cy="4800600"/>
          </a:xfrm>
          <a:solidFill>
            <a:schemeClr val="bg1"/>
          </a:solidFill>
        </p:spPr>
        <p:txBody>
          <a:bodyPr/>
          <a:lstStyle/>
          <a:p>
            <a:endParaRPr lang="en-US" dirty="0"/>
          </a:p>
        </p:txBody>
      </p:sp>
      <p:sp>
        <p:nvSpPr>
          <p:cNvPr id="16" name="TextBox 15"/>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1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4" name="Text Placeholder 3"/>
          <p:cNvSpPr>
            <a:spLocks noGrp="1"/>
          </p:cNvSpPr>
          <p:nvPr>
            <p:ph type="body" sz="quarter" idx="12"/>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Box 12"/>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mn-lt"/>
                <a:ea typeface="Source Sans Pro Light" panose="020B0403030403020204" pitchFamily="34" charset="0"/>
                <a:cs typeface="Verdana" panose="020B0604030504040204" pitchFamily="34" charset="0"/>
              </a:rPr>
              <a:t>© 2018 ADVA Optical Networking. All rights reserved. Confidential.</a:t>
            </a:r>
          </a:p>
        </p:txBody>
      </p:sp>
      <p:sp>
        <p:nvSpPr>
          <p:cNvPr id="17" name="TextBox 16"/>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mn-lt"/>
                <a:ea typeface="Source Sans Pro Light" panose="020B0403030403020204" pitchFamily="34" charset="0"/>
                <a:cs typeface="Verdana" panose="020B0604030504040204" pitchFamily="34" charset="0"/>
              </a:rPr>
              <a:t>‹#›</a:t>
            </a:fld>
            <a:endParaRPr lang="en-US" sz="700" dirty="0">
              <a:solidFill>
                <a:schemeClr val="tx1"/>
              </a:solidFill>
              <a:latin typeface="+mn-lt"/>
              <a:ea typeface="Source Sans Pro Light" panose="020B0403030403020204" pitchFamily="34" charset="0"/>
              <a:cs typeface="Verdana" panose="020B0604030504040204" pitchFamily="34" charset="0"/>
            </a:endParaRPr>
          </a:p>
        </p:txBody>
      </p:sp>
      <p:sp>
        <p:nvSpPr>
          <p:cNvPr id="12"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8824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2974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unchlin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51139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and punchline">
    <p:spTree>
      <p:nvGrpSpPr>
        <p:cNvPr id="1" name=""/>
        <p:cNvGrpSpPr/>
        <p:nvPr/>
      </p:nvGrpSpPr>
      <p:grpSpPr>
        <a:xfrm>
          <a:off x="0" y="0"/>
          <a:ext cx="0" cy="0"/>
          <a:chOff x="0" y="0"/>
          <a:chExt cx="0" cy="0"/>
        </a:xfrm>
      </p:grpSpPr>
      <p:sp>
        <p:nvSpPr>
          <p:cNvPr id="9"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11" name="Text Placeholder 10"/>
          <p:cNvSpPr>
            <a:spLocks noGrp="1"/>
          </p:cNvSpPr>
          <p:nvPr>
            <p:ph type="body" sz="quarter" idx="13"/>
          </p:nvPr>
        </p:nvSpPr>
        <p:spPr>
          <a:xfrm>
            <a:off x="228600" y="1200150"/>
            <a:ext cx="8686800" cy="3124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380944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unchline">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6"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180249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5" name="Text Placeholder 2"/>
          <p:cNvSpPr>
            <a:spLocks noGrp="1"/>
          </p:cNvSpPr>
          <p:nvPr>
            <p:ph idx="1" hasCustomPrompt="1"/>
          </p:nvPr>
        </p:nvSpPr>
        <p:spPr>
          <a:xfrm>
            <a:off x="228600"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2"/>
          <p:cNvSpPr>
            <a:spLocks noGrp="1"/>
          </p:cNvSpPr>
          <p:nvPr>
            <p:ph idx="14"/>
          </p:nvPr>
        </p:nvSpPr>
        <p:spPr>
          <a:xfrm>
            <a:off x="4645152" y="1200150"/>
            <a:ext cx="4270248" cy="31242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3"/>
          <p:cNvSpPr>
            <a:spLocks noGrp="1"/>
          </p:cNvSpPr>
          <p:nvPr>
            <p:ph type="body" sz="quarter" idx="10" hasCustomPrompt="1"/>
          </p:nvPr>
        </p:nvSpPr>
        <p:spPr>
          <a:xfrm>
            <a:off x="228600" y="4404600"/>
            <a:ext cx="8686800" cy="396000"/>
          </a:xfrm>
          <a:prstGeom prst="roundRect">
            <a:avLst>
              <a:gd name="adj" fmla="val 0"/>
            </a:avLst>
          </a:prstGeom>
          <a:solidFill>
            <a:schemeClr val="accent2"/>
          </a:solidFill>
          <a:ln w="9525">
            <a:noFill/>
          </a:ln>
          <a:effectLst/>
        </p:spPr>
        <p:txBody>
          <a:bodyPr anchor="ctr" anchorCtr="0">
            <a:noAutofit/>
          </a:bodyPr>
          <a:lstStyle>
            <a:lvl1pPr marL="0" indent="0" algn="ctr">
              <a:buFontTx/>
              <a:buNone/>
              <a:defRPr sz="1800">
                <a:solidFill>
                  <a:schemeClr val="bg1"/>
                </a:solidFill>
              </a:defRPr>
            </a:lvl1pPr>
          </a:lstStyle>
          <a:p>
            <a:pPr lvl="0"/>
            <a:r>
              <a:rPr lang="de-DE" dirty="0" err="1"/>
              <a:t>Punchline</a:t>
            </a:r>
            <a:endParaRPr lang="en-US" dirty="0"/>
          </a:p>
        </p:txBody>
      </p:sp>
      <p:sp>
        <p:nvSpPr>
          <p:cNvPr id="7" name="Text Placeholder 11"/>
          <p:cNvSpPr>
            <a:spLocks noGrp="1"/>
          </p:cNvSpPr>
          <p:nvPr>
            <p:ph type="body" sz="quarter" idx="11" hasCustomPrompt="1"/>
          </p:nvPr>
        </p:nvSpPr>
        <p:spPr>
          <a:xfrm>
            <a:off x="228600" y="685800"/>
            <a:ext cx="8686800" cy="342900"/>
          </a:xfrm>
          <a:prstGeom prst="rect">
            <a:avLst/>
          </a:prstGeom>
        </p:spPr>
        <p:txBody>
          <a:bodyPr lIns="91440" tIns="0" rIns="0" bIns="0" anchor="b" anchorCtr="0">
            <a:normAutofit/>
          </a:bodyPr>
          <a:lstStyle>
            <a:lvl1pPr>
              <a:defRPr sz="2000">
                <a:latin typeface="Segoe UI" panose="020B0502040204020203" pitchFamily="34" charset="0"/>
                <a:cs typeface="Segoe UI" panose="020B0502040204020203" pitchFamily="34" charset="0"/>
              </a:defRPr>
            </a:lvl1pPr>
          </a:lstStyle>
          <a:p>
            <a:pPr lvl="0"/>
            <a:r>
              <a:rPr lang="en-US" dirty="0"/>
              <a:t>Subtitle</a:t>
            </a:r>
          </a:p>
        </p:txBody>
      </p:sp>
      <p:sp>
        <p:nvSpPr>
          <p:cNvPr id="8" name="Title 1"/>
          <p:cNvSpPr>
            <a:spLocks noGrp="1"/>
          </p:cNvSpPr>
          <p:nvPr>
            <p:ph type="title" hasCustomPrompt="1"/>
          </p:nvPr>
        </p:nvSpPr>
        <p:spPr>
          <a:xfrm>
            <a:off x="228600" y="1"/>
            <a:ext cx="8686800" cy="685799"/>
          </a:xfrm>
        </p:spPr>
        <p:txBody>
          <a:bodyPr/>
          <a:lstStyle>
            <a:lvl1pPr>
              <a:defRPr>
                <a:latin typeface="+mj-lt"/>
              </a:defRPr>
            </a:lvl1pPr>
          </a:lstStyle>
          <a:p>
            <a:r>
              <a:rPr lang="en-US" dirty="0"/>
              <a:t>Slide Title</a:t>
            </a:r>
          </a:p>
        </p:txBody>
      </p:sp>
    </p:spTree>
    <p:extLst>
      <p:ext uri="{BB962C8B-B14F-4D97-AF65-F5344CB8AC3E}">
        <p14:creationId xmlns:p14="http://schemas.microsoft.com/office/powerpoint/2010/main" val="2474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0" cstate="email">
            <a:extLst>
              <a:ext uri="{28A0092B-C50C-407E-A947-70E740481C1C}">
                <a14:useLocalDpi xmlns:a14="http://schemas.microsoft.com/office/drawing/2010/main"/>
              </a:ext>
            </a:extLst>
          </a:blip>
          <a:srcRect r="32592"/>
          <a:stretch/>
        </p:blipFill>
        <p:spPr>
          <a:xfrm>
            <a:off x="6592156" y="1028700"/>
            <a:ext cx="2546707" cy="4110228"/>
          </a:xfrm>
          <a:prstGeom prst="rect">
            <a:avLst/>
          </a:prstGeom>
        </p:spPr>
      </p:pic>
      <p:sp>
        <p:nvSpPr>
          <p:cNvPr id="7" name="Title Placeholder 1"/>
          <p:cNvSpPr>
            <a:spLocks noGrp="1"/>
          </p:cNvSpPr>
          <p:nvPr>
            <p:ph type="title"/>
          </p:nvPr>
        </p:nvSpPr>
        <p:spPr>
          <a:xfrm>
            <a:off x="228600" y="1"/>
            <a:ext cx="8686800" cy="685799"/>
          </a:xfrm>
          <a:prstGeom prst="rect">
            <a:avLst/>
          </a:prstGeom>
        </p:spPr>
        <p:txBody>
          <a:bodyPr vert="horz" lIns="91440" tIns="0" rIns="0" bIns="0" rtlCol="0" anchor="b">
            <a:normAutofit/>
          </a:bodyPr>
          <a:lstStyle/>
          <a:p>
            <a:r>
              <a:rPr lang="en-US" dirty="0"/>
              <a:t>Click to edit Master title style</a:t>
            </a:r>
          </a:p>
        </p:txBody>
      </p:sp>
      <p:sp>
        <p:nvSpPr>
          <p:cNvPr id="11" name="TextBox 10"/>
          <p:cNvSpPr txBox="1"/>
          <p:nvPr userDrawn="1"/>
        </p:nvSpPr>
        <p:spPr>
          <a:xfrm>
            <a:off x="228600" y="4948275"/>
            <a:ext cx="8686800" cy="200055"/>
          </a:xfrm>
          <a:prstGeom prst="rect">
            <a:avLst/>
          </a:prstGeom>
          <a:noFill/>
        </p:spPr>
        <p:txBody>
          <a:bodyPr wrap="square" rtlCol="0">
            <a:spAutoFit/>
          </a:bodyPr>
          <a:lstStyle/>
          <a:p>
            <a:pPr algn="ctr">
              <a:spcBef>
                <a:spcPct val="20000"/>
              </a:spcBef>
              <a:spcAft>
                <a:spcPts val="0"/>
              </a:spcAft>
              <a:buClr>
                <a:srgbClr val="FF9900"/>
              </a:buClr>
              <a:defRPr/>
            </a:pPr>
            <a:r>
              <a:rPr lang="en-US" sz="700" dirty="0">
                <a:solidFill>
                  <a:srgbClr val="3C3C3B"/>
                </a:solidFill>
                <a:latin typeface="Segoe UI Light" panose="020B0502040204020203" pitchFamily="34" charset="0"/>
                <a:ea typeface="Source Sans Pro Light" panose="020B0403030403020204" pitchFamily="34" charset="0"/>
                <a:cs typeface="Segoe UI Light" panose="020B0502040204020203" pitchFamily="34" charset="0"/>
              </a:rPr>
              <a:t>© 2018 ADVA Optical Networking. All rights reserved. Confidential.</a:t>
            </a:r>
          </a:p>
        </p:txBody>
      </p:sp>
      <p:sp>
        <p:nvSpPr>
          <p:cNvPr id="13" name="TextBox 12"/>
          <p:cNvSpPr txBox="1"/>
          <p:nvPr userDrawn="1"/>
        </p:nvSpPr>
        <p:spPr>
          <a:xfrm>
            <a:off x="-1" y="4947162"/>
            <a:ext cx="460401" cy="201168"/>
          </a:xfrm>
          <a:prstGeom prst="rect">
            <a:avLst/>
          </a:prstGeom>
          <a:noFill/>
        </p:spPr>
        <p:txBody>
          <a:bodyPr wrap="square" rtlCol="0">
            <a:spAutoFit/>
          </a:bodyPr>
          <a:lstStyle/>
          <a:p>
            <a:pPr algn="r"/>
            <a:fld id="{F835BF9B-1E3F-4985-8662-C32EBC97455C}" type="slidenum">
              <a:rPr lang="en-US" sz="700" smtClean="0">
                <a:solidFill>
                  <a:schemeClr val="tx2"/>
                </a:solidFill>
                <a:latin typeface="+mn-lt"/>
                <a:ea typeface="Source Sans Pro Light" panose="020B0403030403020204" pitchFamily="34" charset="0"/>
                <a:cs typeface="Verdana" panose="020B0604030504040204" pitchFamily="34" charset="0"/>
              </a:rPr>
              <a:t>‹#›</a:t>
            </a:fld>
            <a:endParaRPr lang="en-US" sz="700" dirty="0">
              <a:solidFill>
                <a:schemeClr val="tx2"/>
              </a:solidFill>
              <a:latin typeface="+mn-lt"/>
              <a:ea typeface="Source Sans Pro Light" panose="020B0403030403020204" pitchFamily="34" charset="0"/>
              <a:cs typeface="Verdana" panose="020B0604030504040204" pitchFamily="34" charset="0"/>
            </a:endParaRPr>
          </a:p>
        </p:txBody>
      </p:sp>
      <p:sp>
        <p:nvSpPr>
          <p:cNvPr id="9" name="TextBox 8"/>
          <p:cNvSpPr txBox="1"/>
          <p:nvPr userDrawn="1"/>
        </p:nvSpPr>
        <p:spPr>
          <a:xfrm>
            <a:off x="0" y="4947162"/>
            <a:ext cx="460401" cy="201168"/>
          </a:xfrm>
          <a:prstGeom prst="rect">
            <a:avLst/>
          </a:prstGeom>
          <a:noFill/>
        </p:spPr>
        <p:txBody>
          <a:bodyPr wrap="square" rtlCol="0">
            <a:spAutoFit/>
          </a:bodyPr>
          <a:lstStyle/>
          <a:p>
            <a:pPr algn="r"/>
            <a:fld id="{F835BF9B-1E3F-4985-8662-C32EBC97455C}" type="slidenum">
              <a:rPr lang="en-US" sz="700" smtClean="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rPr>
              <a:t>‹#›</a:t>
            </a:fld>
            <a:endParaRPr lang="en-US" sz="700" dirty="0">
              <a:solidFill>
                <a:schemeClr val="tx1"/>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3" name="Text Placeholder 2"/>
          <p:cNvSpPr>
            <a:spLocks noGrp="1"/>
          </p:cNvSpPr>
          <p:nvPr>
            <p:ph type="body" idx="1"/>
          </p:nvPr>
        </p:nvSpPr>
        <p:spPr>
          <a:xfrm>
            <a:off x="228600" y="1200150"/>
            <a:ext cx="8686800" cy="3600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7753082" y="4840674"/>
            <a:ext cx="1184953" cy="273198"/>
          </a:xfrm>
          <a:prstGeom prst="rect">
            <a:avLst/>
          </a:prstGeom>
        </p:spPr>
      </p:pic>
    </p:spTree>
    <p:extLst>
      <p:ext uri="{BB962C8B-B14F-4D97-AF65-F5344CB8AC3E}">
        <p14:creationId xmlns:p14="http://schemas.microsoft.com/office/powerpoint/2010/main" val="1026424890"/>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703" r:id="rId3"/>
    <p:sldLayoutId id="2147483695" r:id="rId4"/>
    <p:sldLayoutId id="2147483698" r:id="rId5"/>
    <p:sldLayoutId id="2147483693" r:id="rId6"/>
    <p:sldLayoutId id="2147483704" r:id="rId7"/>
    <p:sldLayoutId id="2147483702" r:id="rId8"/>
    <p:sldLayoutId id="2147483667" r:id="rId9"/>
    <p:sldLayoutId id="2147483697" r:id="rId10"/>
    <p:sldLayoutId id="2147483682" r:id="rId11"/>
    <p:sldLayoutId id="2147483666" r:id="rId12"/>
    <p:sldLayoutId id="2147483673" r:id="rId13"/>
    <p:sldLayoutId id="2147483674" r:id="rId14"/>
    <p:sldLayoutId id="2147483676" r:id="rId15"/>
    <p:sldLayoutId id="2147483677" r:id="rId16"/>
    <p:sldLayoutId id="2147483680" r:id="rId17"/>
    <p:sldLayoutId id="2147483688" r:id="rId18"/>
    <p:sldLayoutId id="2147483692" r:id="rId19"/>
    <p:sldLayoutId id="2147483685" r:id="rId20"/>
    <p:sldLayoutId id="2147483686" r:id="rId21"/>
    <p:sldLayoutId id="2147483687" r:id="rId22"/>
    <p:sldLayoutId id="2147483700" r:id="rId23"/>
    <p:sldLayoutId id="2147483689" r:id="rId24"/>
    <p:sldLayoutId id="2147483701" r:id="rId25"/>
    <p:sldLayoutId id="2147483691" r:id="rId26"/>
    <p:sldLayoutId id="2147483663" r:id="rId27"/>
    <p:sldLayoutId id="2147483694" r:id="rId28"/>
  </p:sldLayoutIdLst>
  <p:txStyles>
    <p:titleStyle>
      <a:lvl1pPr algn="l" defTabSz="685800" rtl="0" eaLnBrk="1" latinLnBrk="0" hangingPunct="1">
        <a:lnSpc>
          <a:spcPct val="90000"/>
        </a:lnSpc>
        <a:spcBef>
          <a:spcPct val="0"/>
        </a:spcBef>
        <a:buNone/>
        <a:defRPr sz="2800" b="0" kern="1200">
          <a:solidFill>
            <a:srgbClr val="3296D5"/>
          </a:solidFill>
          <a:latin typeface="Segoe UI Semibold" panose="020B0702040204020203" pitchFamily="34" charset="0"/>
          <a:ea typeface="Source Sans Pro Semibold" panose="020B0603030403020204" pitchFamily="34" charset="0"/>
          <a:cs typeface="Segoe UI Semibold" panose="020B0702040204020203" pitchFamily="34" charset="0"/>
        </a:defRPr>
      </a:lvl1pPr>
    </p:titleStyle>
    <p:bodyStyle>
      <a:lvl1pPr marL="0" indent="0" algn="l" defTabSz="685800" rtl="0" eaLnBrk="1" latinLnBrk="0" hangingPunct="1">
        <a:lnSpc>
          <a:spcPct val="100000"/>
        </a:lnSpc>
        <a:spcBef>
          <a:spcPts val="750"/>
        </a:spcBef>
        <a:spcAft>
          <a:spcPts val="3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 userDrawn="1">
          <p15:clr>
            <a:srgbClr val="F26B43"/>
          </p15:clr>
        </p15:guide>
        <p15:guide id="3" orient="horz" pos="648" userDrawn="1">
          <p15:clr>
            <a:srgbClr val="F26B43"/>
          </p15:clr>
        </p15:guide>
        <p15:guide id="4" orient="horz" pos="756" userDrawn="1">
          <p15:clr>
            <a:srgbClr val="F26B43"/>
          </p15:clr>
        </p15:guide>
        <p15:guide id="5" orient="horz" pos="3024" userDrawn="1">
          <p15:clr>
            <a:srgbClr val="F26B43"/>
          </p15:clr>
        </p15:guide>
        <p15:guide id="6" pos="144" userDrawn="1">
          <p15:clr>
            <a:srgbClr val="F26B43"/>
          </p15:clr>
        </p15:guide>
        <p15:guide id="7" pos="5616" userDrawn="1">
          <p15:clr>
            <a:srgbClr val="F26B43"/>
          </p15:clr>
        </p15:guide>
        <p15:guide id="9" orient="horz" pos="2724" userDrawn="1">
          <p15:clr>
            <a:srgbClr val="F26B43"/>
          </p15:clr>
        </p15:guide>
        <p15:guide id="10" orient="horz" pos="2772" userDrawn="1">
          <p15:clr>
            <a:srgbClr val="F26B43"/>
          </p15:clr>
        </p15:guide>
        <p15:guide id="11"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emf"/><Relationship Id="rId7" Type="http://schemas.openxmlformats.org/officeDocument/2006/relationships/image" Target="../media/image29.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 Id="rId9" Type="http://schemas.openxmlformats.org/officeDocument/2006/relationships/image" Target="../media/image27.emf"/></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em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3.png"/><Relationship Id="rId4" Type="http://schemas.openxmlformats.org/officeDocument/2006/relationships/image" Target="../media/image22.emf"/><Relationship Id="rId9" Type="http://schemas.openxmlformats.org/officeDocument/2006/relationships/image" Target="../media/image29.emf"/></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em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emf"/><Relationship Id="rId4" Type="http://schemas.openxmlformats.org/officeDocument/2006/relationships/image" Target="../media/image22.emf"/><Relationship Id="rId9" Type="http://schemas.openxmlformats.org/officeDocument/2006/relationships/image" Target="../media/image29.emf"/></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emf"/><Relationship Id="rId7" Type="http://schemas.openxmlformats.org/officeDocument/2006/relationships/image" Target="../media/image29.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8847" y="2375582"/>
            <a:ext cx="7412441" cy="1168604"/>
          </a:xfrm>
        </p:spPr>
        <p:txBody>
          <a:bodyPr>
            <a:normAutofit/>
          </a:bodyPr>
          <a:lstStyle/>
          <a:p>
            <a:pPr>
              <a:lnSpc>
                <a:spcPct val="110000"/>
              </a:lnSpc>
              <a:spcAft>
                <a:spcPts val="600"/>
              </a:spcAft>
            </a:pPr>
            <a:r>
              <a:rPr lang="en-US" dirty="0"/>
              <a:t>Tips for Phase &amp; Time Sync</a:t>
            </a:r>
            <a:br>
              <a:rPr lang="en-US" dirty="0"/>
            </a:br>
            <a:r>
              <a:rPr lang="en-US" sz="2400" dirty="0"/>
              <a:t>A case study with Orange Egypt</a:t>
            </a:r>
          </a:p>
        </p:txBody>
      </p:sp>
      <p:sp>
        <p:nvSpPr>
          <p:cNvPr id="3" name="Subtitle 2"/>
          <p:cNvSpPr txBox="1">
            <a:spLocks/>
          </p:cNvSpPr>
          <p:nvPr/>
        </p:nvSpPr>
        <p:spPr>
          <a:xfrm>
            <a:off x="338847" y="4052349"/>
            <a:ext cx="7372800" cy="972000"/>
          </a:xfrm>
          <a:prstGeom prst="rect">
            <a:avLst/>
          </a:prstGeom>
        </p:spPr>
        <p:txBody>
          <a:bodyPr>
            <a:normAutofit/>
          </a:bodyPr>
          <a:lstStyle>
            <a:lvl1pPr marL="0" indent="0" algn="l" defTabSz="685800" rtl="0" eaLnBrk="1" latinLnBrk="0" hangingPunct="1">
              <a:lnSpc>
                <a:spcPct val="100000"/>
              </a:lnSpc>
              <a:spcBef>
                <a:spcPts val="750"/>
              </a:spcBef>
              <a:spcAft>
                <a:spcPts val="300"/>
              </a:spcAft>
              <a:buFontTx/>
              <a:buNone/>
              <a:defRPr sz="1800" kern="1200" baseline="0">
                <a:solidFill>
                  <a:schemeClr val="tx1"/>
                </a:solidFill>
                <a:latin typeface="+mn-lt"/>
                <a:ea typeface="+mn-ea"/>
                <a:cs typeface="Segoe UI" panose="020B0502040204020203" pitchFamily="34" charset="0"/>
              </a:defRPr>
            </a:lvl1pPr>
            <a:lvl2pPr marL="172641" indent="-172641" algn="l" defTabSz="685800" rtl="0" eaLnBrk="1" latinLnBrk="0" hangingPunct="1">
              <a:lnSpc>
                <a:spcPct val="100000"/>
              </a:lnSpc>
              <a:spcBef>
                <a:spcPts val="150"/>
              </a:spcBef>
              <a:spcAft>
                <a:spcPts val="450"/>
              </a:spcAft>
              <a:buClr>
                <a:schemeClr val="accent2"/>
              </a:buClr>
              <a:buFont typeface="Arial" panose="020B0604020202020204" pitchFamily="34" charset="0"/>
              <a:buChar char="•"/>
              <a:defRPr sz="1600" kern="1200">
                <a:solidFill>
                  <a:schemeClr val="tx1"/>
                </a:solidFill>
                <a:latin typeface="+mn-lt"/>
                <a:ea typeface="+mn-ea"/>
                <a:cs typeface="Segoe UI Light" panose="020B0502040204020203" pitchFamily="34" charset="0"/>
              </a:defRPr>
            </a:lvl2pPr>
            <a:lvl3pPr marL="345281" indent="-172641" algn="l" defTabSz="685800" rtl="0" eaLnBrk="1" latinLnBrk="0" hangingPunct="1">
              <a:lnSpc>
                <a:spcPct val="100000"/>
              </a:lnSpc>
              <a:spcBef>
                <a:spcPts val="0"/>
              </a:spcBef>
              <a:spcAft>
                <a:spcPts val="450"/>
              </a:spcAft>
              <a:buClr>
                <a:schemeClr val="accent2"/>
              </a:buClr>
              <a:buFont typeface="Arial" panose="020B0604020202020204" pitchFamily="34" charset="0"/>
              <a:buChar char="•"/>
              <a:tabLst>
                <a:tab pos="600075" algn="l"/>
              </a:tabLst>
              <a:defRPr sz="1400" kern="1200">
                <a:solidFill>
                  <a:schemeClr val="tx1"/>
                </a:solidFill>
                <a:latin typeface="+mn-lt"/>
                <a:ea typeface="+mn-ea"/>
                <a:cs typeface="Segoe UI Light" panose="020B0502040204020203" pitchFamily="34" charset="0"/>
              </a:defRPr>
            </a:lvl3pPr>
            <a:lvl4pPr marL="513160" indent="-167879" algn="l" defTabSz="685800" rtl="0" eaLnBrk="1" latinLnBrk="0" hangingPunct="1">
              <a:lnSpc>
                <a:spcPct val="100000"/>
              </a:lnSpc>
              <a:spcBef>
                <a:spcPts val="0"/>
              </a:spcBef>
              <a:spcAft>
                <a:spcPts val="450"/>
              </a:spcAft>
              <a:buClr>
                <a:schemeClr val="accent2"/>
              </a:buClr>
              <a:buFont typeface="Arial" panose="020B0604020202020204" pitchFamily="34" charset="0"/>
              <a:buChar char="•"/>
              <a:defRPr sz="1200" kern="1200">
                <a:solidFill>
                  <a:schemeClr val="tx1"/>
                </a:solidFill>
                <a:latin typeface="+mn-lt"/>
                <a:ea typeface="+mn-ea"/>
                <a:cs typeface="Segoe UI Light" panose="020B0502040204020203" pitchFamily="34" charset="0"/>
              </a:defRPr>
            </a:lvl4pPr>
            <a:lvl5pPr marL="0" indent="0" algn="l" defTabSz="685800" rtl="0" eaLnBrk="1" latinLnBrk="0" hangingPunct="1">
              <a:lnSpc>
                <a:spcPct val="100000"/>
              </a:lnSpc>
              <a:spcBef>
                <a:spcPts val="300"/>
              </a:spcBef>
              <a:spcAft>
                <a:spcPts val="450"/>
              </a:spcAft>
              <a:buFontTx/>
              <a:buNone/>
              <a:defRPr sz="1800" kern="1200">
                <a:solidFill>
                  <a:schemeClr val="tx1"/>
                </a:solidFill>
                <a:latin typeface="+mn-lt"/>
                <a:ea typeface="+mn-ea"/>
                <a:cs typeface="Segoe UI" panose="020B0502040204020203" pitchFamily="34" charset="0"/>
              </a:defRPr>
            </a:lvl5pPr>
            <a:lvl6pPr marL="631825" indent="-115888" algn="l" defTabSz="685800" rtl="0" eaLnBrk="1" latinLnBrk="0" hangingPunct="1">
              <a:lnSpc>
                <a:spcPct val="9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rgbClr val="3C3C3B"/>
                </a:solidFill>
                <a:latin typeface="Segoe UI Semibold" panose="020B0702040204020203" pitchFamily="34" charset="0"/>
                <a:ea typeface="Source Sans Pro Semibold" panose="020B0603030403020204" pitchFamily="34" charset="0"/>
                <a:cs typeface="Segoe UI Semibold" panose="020B0702040204020203" pitchFamily="34" charset="0"/>
              </a:rPr>
              <a:t>Ahmed Medhat, </a:t>
            </a:r>
            <a:r>
              <a:rPr lang="en-US" sz="1400" dirty="0" err="1">
                <a:solidFill>
                  <a:srgbClr val="3C3C3B"/>
                </a:solidFill>
                <a:latin typeface="Segoe UI Semibold" panose="020B0702040204020203" pitchFamily="34" charset="0"/>
                <a:ea typeface="Source Sans Pro Semibold" panose="020B0603030403020204" pitchFamily="34" charset="0"/>
                <a:cs typeface="Segoe UI Semibold" panose="020B0702040204020203" pitchFamily="34" charset="0"/>
              </a:rPr>
              <a:t>Oscilloquartz</a:t>
            </a:r>
            <a:r>
              <a:rPr lang="en-US" sz="1400" dirty="0">
                <a:solidFill>
                  <a:srgbClr val="3C3C3B"/>
                </a:solidFill>
                <a:latin typeface="Segoe UI Semibold" panose="020B0702040204020203" pitchFamily="34" charset="0"/>
                <a:ea typeface="Source Sans Pro Semibold" panose="020B0603030403020204" pitchFamily="34" charset="0"/>
                <a:cs typeface="Segoe UI Semibold" panose="020B0702040204020203" pitchFamily="34" charset="0"/>
              </a:rPr>
              <a:t> </a:t>
            </a:r>
          </a:p>
          <a:p>
            <a:r>
              <a:rPr lang="en-US" sz="1400" dirty="0" err="1">
                <a:solidFill>
                  <a:srgbClr val="3C3C3B"/>
                </a:solidFill>
                <a:latin typeface="Segoe UI Semibold" panose="020B0702040204020203" pitchFamily="34" charset="0"/>
                <a:ea typeface="Source Sans Pro Semibold" panose="020B0603030403020204" pitchFamily="34" charset="0"/>
                <a:cs typeface="Segoe UI Semibold" panose="020B0702040204020203" pitchFamily="34" charset="0"/>
              </a:rPr>
              <a:t>Sherif</a:t>
            </a:r>
            <a:r>
              <a:rPr lang="en-US" sz="1400" dirty="0">
                <a:solidFill>
                  <a:srgbClr val="3C3C3B"/>
                </a:solidFill>
                <a:latin typeface="Segoe UI Semibold" panose="020B0702040204020203" pitchFamily="34" charset="0"/>
                <a:ea typeface="Source Sans Pro Semibold" panose="020B0603030403020204" pitchFamily="34" charset="0"/>
                <a:cs typeface="Segoe UI Semibold" panose="020B0702040204020203" pitchFamily="34" charset="0"/>
              </a:rPr>
              <a:t> Fouad, Orange Egypt</a:t>
            </a:r>
          </a:p>
          <a:p>
            <a:endParaRPr lang="en-US" dirty="0"/>
          </a:p>
        </p:txBody>
      </p:sp>
    </p:spTree>
    <p:extLst>
      <p:ext uri="{BB962C8B-B14F-4D97-AF65-F5344CB8AC3E}">
        <p14:creationId xmlns:p14="http://schemas.microsoft.com/office/powerpoint/2010/main" val="306447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 test sequence 1 (vendor </a:t>
            </a:r>
            <a:r>
              <a:rPr lang="en-US" dirty="0" smtClean="0"/>
              <a:t>“A”)</a:t>
            </a:r>
            <a:endParaRPr lang="en-US" dirty="0"/>
          </a:p>
        </p:txBody>
      </p:sp>
      <p:pic>
        <p:nvPicPr>
          <p:cNvPr id="4" name="Picture 3"/>
          <p:cNvPicPr/>
          <p:nvPr/>
        </p:nvPicPr>
        <p:blipFill rotWithShape="1">
          <a:blip r:embed="rId2"/>
          <a:srcRect l="22905" t="20022" r="3617" b="22216"/>
          <a:stretch/>
        </p:blipFill>
        <p:spPr>
          <a:xfrm>
            <a:off x="265526" y="1025013"/>
            <a:ext cx="3989328" cy="3205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rotWithShape="1">
          <a:blip r:embed="rId3"/>
          <a:srcRect l="28416" t="22924" r="3961" b="25641"/>
          <a:stretch/>
        </p:blipFill>
        <p:spPr>
          <a:xfrm>
            <a:off x="4859594" y="1017638"/>
            <a:ext cx="3709219" cy="3266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a:extLst>
              <a:ext uri="{FF2B5EF4-FFF2-40B4-BE49-F238E27FC236}">
                <a16:creationId xmlns:a16="http://schemas.microsoft.com/office/drawing/2014/main" xmlns="" id="{F50E630D-8FE4-457D-823C-2B5B4D6EAB4E}"/>
              </a:ext>
            </a:extLst>
          </p:cNvPr>
          <p:cNvGrpSpPr/>
          <p:nvPr/>
        </p:nvGrpSpPr>
        <p:grpSpPr>
          <a:xfrm>
            <a:off x="2400735" y="1098958"/>
            <a:ext cx="1745680" cy="473838"/>
            <a:chOff x="6978960" y="2926847"/>
            <a:chExt cx="1731261" cy="556198"/>
          </a:xfrm>
        </p:grpSpPr>
        <p:sp>
          <p:nvSpPr>
            <p:cNvPr id="13" name="Multiply 11">
              <a:extLst>
                <a:ext uri="{FF2B5EF4-FFF2-40B4-BE49-F238E27FC236}">
                  <a16:creationId xmlns:a16="http://schemas.microsoft.com/office/drawing/2014/main" xmlns="" id="{81E2C22D-0C42-40A5-8183-7ADDE4575840}"/>
                </a:ext>
              </a:extLst>
            </p:cNvPr>
            <p:cNvSpPr/>
            <p:nvPr/>
          </p:nvSpPr>
          <p:spPr>
            <a:xfrm>
              <a:off x="8178285" y="2952027"/>
              <a:ext cx="395591" cy="505838"/>
            </a:xfrm>
            <a:prstGeom prst="mathMultiply">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5540DB42-B10C-472E-8914-0C88A5C3E054}"/>
                </a:ext>
              </a:extLst>
            </p:cNvPr>
            <p:cNvSpPr/>
            <p:nvPr/>
          </p:nvSpPr>
          <p:spPr bwMode="auto">
            <a:xfrm>
              <a:off x="6978960" y="2926847"/>
              <a:ext cx="1731261" cy="556198"/>
            </a:xfrm>
            <a:prstGeom prst="ellipse">
              <a:avLst/>
            </a:prstGeom>
            <a:solidFill>
              <a:srgbClr val="D00059">
                <a:alpha val="9804"/>
              </a:srgb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5" name="TextBox 14">
              <a:extLst>
                <a:ext uri="{FF2B5EF4-FFF2-40B4-BE49-F238E27FC236}">
                  <a16:creationId xmlns:a16="http://schemas.microsoft.com/office/drawing/2014/main" xmlns="" id="{95146C7C-096E-4BCC-B3D8-27780D9683E8}"/>
                </a:ext>
              </a:extLst>
            </p:cNvPr>
            <p:cNvSpPr txBox="1"/>
            <p:nvPr/>
          </p:nvSpPr>
          <p:spPr>
            <a:xfrm>
              <a:off x="7097881" y="3004891"/>
              <a:ext cx="1183305" cy="400110"/>
            </a:xfrm>
            <a:prstGeom prst="rect">
              <a:avLst/>
            </a:prstGeom>
            <a:noFill/>
          </p:spPr>
          <p:txBody>
            <a:bodyPr wrap="square" rtlCol="0">
              <a:spAutoFit/>
            </a:bodyPr>
            <a:lstStyle/>
            <a:p>
              <a:r>
                <a:rPr lang="en-US" sz="2000" b="1" i="1" dirty="0">
                  <a:solidFill>
                    <a:srgbClr val="E53534"/>
                  </a:solidFill>
                  <a:latin typeface="Times New Roman" panose="02020603050405020304" pitchFamily="18" charset="0"/>
                  <a:cs typeface="Times New Roman" panose="02020603050405020304" pitchFamily="18" charset="0"/>
                </a:rPr>
                <a:t>FAILED </a:t>
              </a:r>
              <a:endParaRPr lang="fr-CH" sz="2000" b="1" i="1" dirty="0">
                <a:solidFill>
                  <a:srgbClr val="E53534"/>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xmlns="" id="{C73EEF16-DA60-4AFE-90CA-C9E2321E8C7D}"/>
              </a:ext>
            </a:extLst>
          </p:cNvPr>
          <p:cNvGrpSpPr/>
          <p:nvPr/>
        </p:nvGrpSpPr>
        <p:grpSpPr>
          <a:xfrm>
            <a:off x="6714203" y="1126289"/>
            <a:ext cx="1745680" cy="473838"/>
            <a:chOff x="6978960" y="2926847"/>
            <a:chExt cx="1731261" cy="556198"/>
          </a:xfrm>
        </p:grpSpPr>
        <p:sp>
          <p:nvSpPr>
            <p:cNvPr id="17" name="Multiply 11">
              <a:extLst>
                <a:ext uri="{FF2B5EF4-FFF2-40B4-BE49-F238E27FC236}">
                  <a16:creationId xmlns:a16="http://schemas.microsoft.com/office/drawing/2014/main" xmlns="" id="{AA3B1007-EE0E-4882-A337-23CB2D67B323}"/>
                </a:ext>
              </a:extLst>
            </p:cNvPr>
            <p:cNvSpPr/>
            <p:nvPr/>
          </p:nvSpPr>
          <p:spPr>
            <a:xfrm>
              <a:off x="8178285" y="2952027"/>
              <a:ext cx="395591" cy="505838"/>
            </a:xfrm>
            <a:prstGeom prst="mathMultiply">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AC2D5FC0-63E8-4AE8-A54C-FE29411D17C1}"/>
                </a:ext>
              </a:extLst>
            </p:cNvPr>
            <p:cNvSpPr/>
            <p:nvPr/>
          </p:nvSpPr>
          <p:spPr bwMode="auto">
            <a:xfrm>
              <a:off x="6978960" y="2926847"/>
              <a:ext cx="1731261" cy="556198"/>
            </a:xfrm>
            <a:prstGeom prst="ellipse">
              <a:avLst/>
            </a:prstGeom>
            <a:solidFill>
              <a:srgbClr val="D00059">
                <a:alpha val="9804"/>
              </a:srgb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9" name="TextBox 18">
              <a:extLst>
                <a:ext uri="{FF2B5EF4-FFF2-40B4-BE49-F238E27FC236}">
                  <a16:creationId xmlns:a16="http://schemas.microsoft.com/office/drawing/2014/main" xmlns="" id="{ECB5FF95-B100-47F9-A609-B541F4376431}"/>
                </a:ext>
              </a:extLst>
            </p:cNvPr>
            <p:cNvSpPr txBox="1"/>
            <p:nvPr/>
          </p:nvSpPr>
          <p:spPr>
            <a:xfrm>
              <a:off x="7097881" y="3004891"/>
              <a:ext cx="1183305" cy="400110"/>
            </a:xfrm>
            <a:prstGeom prst="rect">
              <a:avLst/>
            </a:prstGeom>
            <a:noFill/>
          </p:spPr>
          <p:txBody>
            <a:bodyPr wrap="square" rtlCol="0">
              <a:spAutoFit/>
            </a:bodyPr>
            <a:lstStyle/>
            <a:p>
              <a:r>
                <a:rPr lang="en-US" sz="2000" b="1" i="1" dirty="0">
                  <a:solidFill>
                    <a:srgbClr val="E53534"/>
                  </a:solidFill>
                  <a:latin typeface="Times New Roman" panose="02020603050405020304" pitchFamily="18" charset="0"/>
                  <a:cs typeface="Times New Roman" panose="02020603050405020304" pitchFamily="18" charset="0"/>
                </a:rPr>
                <a:t>FAILED </a:t>
              </a:r>
              <a:endParaRPr lang="fr-CH" sz="2000" b="1" i="1" dirty="0">
                <a:solidFill>
                  <a:srgbClr val="E53534"/>
                </a:solidFill>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xmlns="" id="{81B95854-26B9-4C3C-A3C5-5656126C4AB6}"/>
              </a:ext>
            </a:extLst>
          </p:cNvPr>
          <p:cNvSpPr txBox="1"/>
          <p:nvPr/>
        </p:nvSpPr>
        <p:spPr>
          <a:xfrm>
            <a:off x="469783" y="4349665"/>
            <a:ext cx="3664988" cy="307777"/>
          </a:xfrm>
          <a:prstGeom prst="rect">
            <a:avLst/>
          </a:prstGeom>
          <a:noFill/>
        </p:spPr>
        <p:txBody>
          <a:bodyPr wrap="square" rtlCol="0">
            <a:spAutoFit/>
          </a:bodyPr>
          <a:lstStyle/>
          <a:p>
            <a:pPr algn="ctr"/>
            <a:r>
              <a:rPr lang="en-US" sz="1400" dirty="0"/>
              <a:t>TE collected over </a:t>
            </a:r>
            <a:r>
              <a:rPr lang="en-US" sz="1400" b="1" dirty="0">
                <a:solidFill>
                  <a:srgbClr val="E53534"/>
                </a:solidFill>
              </a:rPr>
              <a:t>6 MW links + 1 Router</a:t>
            </a:r>
          </a:p>
        </p:txBody>
      </p:sp>
      <p:sp>
        <p:nvSpPr>
          <p:cNvPr id="21" name="TextBox 20">
            <a:extLst>
              <a:ext uri="{FF2B5EF4-FFF2-40B4-BE49-F238E27FC236}">
                <a16:creationId xmlns:a16="http://schemas.microsoft.com/office/drawing/2014/main" xmlns="" id="{888D009C-852B-44F1-8046-A4E6811B3EFF}"/>
              </a:ext>
            </a:extLst>
          </p:cNvPr>
          <p:cNvSpPr txBox="1"/>
          <p:nvPr/>
        </p:nvSpPr>
        <p:spPr>
          <a:xfrm>
            <a:off x="4966282" y="4349665"/>
            <a:ext cx="3465049" cy="307777"/>
          </a:xfrm>
          <a:prstGeom prst="rect">
            <a:avLst/>
          </a:prstGeom>
          <a:noFill/>
        </p:spPr>
        <p:txBody>
          <a:bodyPr wrap="square" rtlCol="0">
            <a:spAutoFit/>
          </a:bodyPr>
          <a:lstStyle/>
          <a:p>
            <a:pPr algn="ctr"/>
            <a:r>
              <a:rPr lang="en-US" sz="1400" dirty="0"/>
              <a:t>TE collected over </a:t>
            </a:r>
            <a:r>
              <a:rPr lang="en-US" sz="1400" b="1" dirty="0">
                <a:solidFill>
                  <a:srgbClr val="E53534"/>
                </a:solidFill>
              </a:rPr>
              <a:t>2 MW links + 1 Router</a:t>
            </a:r>
          </a:p>
        </p:txBody>
      </p:sp>
    </p:spTree>
    <p:extLst>
      <p:ext uri="{BB962C8B-B14F-4D97-AF65-F5344CB8AC3E}">
        <p14:creationId xmlns:p14="http://schemas.microsoft.com/office/powerpoint/2010/main" val="310949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2"/>
          <a:srcRect l="27143" t="15666" r="2307" b="31001"/>
          <a:stretch/>
        </p:blipFill>
        <p:spPr>
          <a:xfrm>
            <a:off x="320232" y="1020631"/>
            <a:ext cx="3905602" cy="3092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a:t>Results test sequence 1 (vendor </a:t>
            </a:r>
            <a:r>
              <a:rPr lang="en-US" dirty="0" smtClean="0"/>
              <a:t>“A”) Cont.</a:t>
            </a:r>
            <a:endParaRPr lang="en-US" dirty="0"/>
          </a:p>
        </p:txBody>
      </p:sp>
      <p:grpSp>
        <p:nvGrpSpPr>
          <p:cNvPr id="9" name="Group 8">
            <a:extLst>
              <a:ext uri="{FF2B5EF4-FFF2-40B4-BE49-F238E27FC236}">
                <a16:creationId xmlns:a16="http://schemas.microsoft.com/office/drawing/2014/main" xmlns="" id="{F50E630D-8FE4-457D-823C-2B5B4D6EAB4E}"/>
              </a:ext>
            </a:extLst>
          </p:cNvPr>
          <p:cNvGrpSpPr/>
          <p:nvPr/>
        </p:nvGrpSpPr>
        <p:grpSpPr>
          <a:xfrm>
            <a:off x="2400735" y="1098958"/>
            <a:ext cx="1745680" cy="473838"/>
            <a:chOff x="6978960" y="2926847"/>
            <a:chExt cx="1731261" cy="556198"/>
          </a:xfrm>
        </p:grpSpPr>
        <p:sp>
          <p:nvSpPr>
            <p:cNvPr id="13" name="Multiply 11">
              <a:extLst>
                <a:ext uri="{FF2B5EF4-FFF2-40B4-BE49-F238E27FC236}">
                  <a16:creationId xmlns:a16="http://schemas.microsoft.com/office/drawing/2014/main" xmlns="" id="{81E2C22D-0C42-40A5-8183-7ADDE4575840}"/>
                </a:ext>
              </a:extLst>
            </p:cNvPr>
            <p:cNvSpPr/>
            <p:nvPr/>
          </p:nvSpPr>
          <p:spPr>
            <a:xfrm>
              <a:off x="8178285" y="2952027"/>
              <a:ext cx="395591" cy="505838"/>
            </a:xfrm>
            <a:prstGeom prst="mathMultiply">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5540DB42-B10C-472E-8914-0C88A5C3E054}"/>
                </a:ext>
              </a:extLst>
            </p:cNvPr>
            <p:cNvSpPr/>
            <p:nvPr/>
          </p:nvSpPr>
          <p:spPr bwMode="auto">
            <a:xfrm>
              <a:off x="6978960" y="2926847"/>
              <a:ext cx="1731261" cy="556198"/>
            </a:xfrm>
            <a:prstGeom prst="ellipse">
              <a:avLst/>
            </a:prstGeom>
            <a:solidFill>
              <a:srgbClr val="D00059">
                <a:alpha val="9804"/>
              </a:srgb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15" name="TextBox 14">
              <a:extLst>
                <a:ext uri="{FF2B5EF4-FFF2-40B4-BE49-F238E27FC236}">
                  <a16:creationId xmlns:a16="http://schemas.microsoft.com/office/drawing/2014/main" xmlns="" id="{95146C7C-096E-4BCC-B3D8-27780D9683E8}"/>
                </a:ext>
              </a:extLst>
            </p:cNvPr>
            <p:cNvSpPr txBox="1"/>
            <p:nvPr/>
          </p:nvSpPr>
          <p:spPr>
            <a:xfrm>
              <a:off x="7192776" y="2952026"/>
              <a:ext cx="1183305" cy="400110"/>
            </a:xfrm>
            <a:prstGeom prst="rect">
              <a:avLst/>
            </a:prstGeom>
            <a:noFill/>
          </p:spPr>
          <p:txBody>
            <a:bodyPr wrap="square" rtlCol="0">
              <a:spAutoFit/>
            </a:bodyPr>
            <a:lstStyle/>
            <a:p>
              <a:r>
                <a:rPr lang="en-US" sz="2000" b="1" i="1" dirty="0">
                  <a:solidFill>
                    <a:srgbClr val="E53534"/>
                  </a:solidFill>
                  <a:latin typeface="Times New Roman" panose="02020603050405020304" pitchFamily="18" charset="0"/>
                  <a:cs typeface="Times New Roman" panose="02020603050405020304" pitchFamily="18" charset="0"/>
                </a:rPr>
                <a:t>FAILED </a:t>
              </a:r>
              <a:endParaRPr lang="fr-CH" sz="2000" b="1" i="1" dirty="0">
                <a:solidFill>
                  <a:srgbClr val="E53534"/>
                </a:solidFill>
                <a:latin typeface="Times New Roman" panose="02020603050405020304" pitchFamily="18" charset="0"/>
                <a:cs typeface="Times New Roman" panose="02020603050405020304" pitchFamily="18" charset="0"/>
              </a:endParaRPr>
            </a:p>
          </p:txBody>
        </p:sp>
      </p:grpSp>
      <p:sp>
        <p:nvSpPr>
          <p:cNvPr id="20" name="TextBox 19">
            <a:extLst>
              <a:ext uri="{FF2B5EF4-FFF2-40B4-BE49-F238E27FC236}">
                <a16:creationId xmlns:a16="http://schemas.microsoft.com/office/drawing/2014/main" xmlns="" id="{81B95854-26B9-4C3C-A3C5-5656126C4AB6}"/>
              </a:ext>
            </a:extLst>
          </p:cNvPr>
          <p:cNvSpPr txBox="1"/>
          <p:nvPr/>
        </p:nvSpPr>
        <p:spPr>
          <a:xfrm>
            <a:off x="481427" y="4300671"/>
            <a:ext cx="3664988" cy="523220"/>
          </a:xfrm>
          <a:prstGeom prst="rect">
            <a:avLst/>
          </a:prstGeom>
          <a:noFill/>
        </p:spPr>
        <p:txBody>
          <a:bodyPr wrap="square" rtlCol="0">
            <a:spAutoFit/>
          </a:bodyPr>
          <a:lstStyle/>
          <a:p>
            <a:pPr algn="ctr"/>
            <a:r>
              <a:rPr lang="en-US" sz="1400" dirty="0"/>
              <a:t>TE collected over </a:t>
            </a:r>
            <a:r>
              <a:rPr lang="en-US" sz="1400" b="1" dirty="0" smtClean="0">
                <a:solidFill>
                  <a:srgbClr val="E53534"/>
                </a:solidFill>
              </a:rPr>
              <a:t>3 MW </a:t>
            </a:r>
            <a:r>
              <a:rPr lang="en-US" sz="1400" b="1" dirty="0" smtClean="0">
                <a:solidFill>
                  <a:srgbClr val="00B050"/>
                </a:solidFill>
              </a:rPr>
              <a:t>(Bypassing Router)</a:t>
            </a:r>
            <a:endParaRPr lang="en-US" sz="1400" b="1" dirty="0">
              <a:solidFill>
                <a:srgbClr val="00B050"/>
              </a:solidFill>
            </a:endParaRPr>
          </a:p>
        </p:txBody>
      </p:sp>
      <p:pic>
        <p:nvPicPr>
          <p:cNvPr id="30" name="Picture 29"/>
          <p:cNvPicPr/>
          <p:nvPr/>
        </p:nvPicPr>
        <p:blipFill rotWithShape="1">
          <a:blip r:embed="rId3"/>
          <a:srcRect l="38060" t="22158" r="4535" b="29162"/>
          <a:stretch/>
        </p:blipFill>
        <p:spPr>
          <a:xfrm>
            <a:off x="4892640" y="1020631"/>
            <a:ext cx="3758445" cy="3104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a:off x="5053675" y="4300672"/>
            <a:ext cx="3436374" cy="738664"/>
          </a:xfrm>
          <a:prstGeom prst="rect">
            <a:avLst/>
          </a:prstGeom>
          <a:noFill/>
        </p:spPr>
        <p:txBody>
          <a:bodyPr wrap="square" rtlCol="0">
            <a:spAutoFit/>
          </a:bodyPr>
          <a:lstStyle/>
          <a:p>
            <a:pPr algn="ctr"/>
            <a:r>
              <a:rPr lang="en-US" sz="1400" dirty="0"/>
              <a:t>TE collected over </a:t>
            </a:r>
            <a:r>
              <a:rPr lang="en-US" sz="1400" b="1" dirty="0">
                <a:solidFill>
                  <a:srgbClr val="E53534"/>
                </a:solidFill>
              </a:rPr>
              <a:t>2 MW links </a:t>
            </a:r>
            <a:r>
              <a:rPr lang="en-US" sz="1400" b="1" dirty="0">
                <a:solidFill>
                  <a:srgbClr val="00B050"/>
                </a:solidFill>
              </a:rPr>
              <a:t>(Bypassing Router)</a:t>
            </a:r>
          </a:p>
          <a:p>
            <a:pPr algn="ctr"/>
            <a:endParaRPr lang="en-US" sz="1400" b="1" dirty="0">
              <a:solidFill>
                <a:srgbClr val="E53534"/>
              </a:solidFill>
            </a:endParaRPr>
          </a:p>
        </p:txBody>
      </p:sp>
      <p:grpSp>
        <p:nvGrpSpPr>
          <p:cNvPr id="32" name="Group 31">
            <a:extLst>
              <a:ext uri="{FF2B5EF4-FFF2-40B4-BE49-F238E27FC236}">
                <a16:creationId xmlns:a16="http://schemas.microsoft.com/office/drawing/2014/main" xmlns="" id="{DDB13173-2F0B-42E0-BF85-4C5D7D223050}"/>
              </a:ext>
            </a:extLst>
          </p:cNvPr>
          <p:cNvGrpSpPr/>
          <p:nvPr/>
        </p:nvGrpSpPr>
        <p:grpSpPr>
          <a:xfrm>
            <a:off x="6771862" y="1083891"/>
            <a:ext cx="1745590" cy="516855"/>
            <a:chOff x="5983941" y="927693"/>
            <a:chExt cx="1731261" cy="584775"/>
          </a:xfrm>
        </p:grpSpPr>
        <p:sp>
          <p:nvSpPr>
            <p:cNvPr id="33" name="Oval 32">
              <a:extLst>
                <a:ext uri="{FF2B5EF4-FFF2-40B4-BE49-F238E27FC236}">
                  <a16:creationId xmlns:a16="http://schemas.microsoft.com/office/drawing/2014/main" xmlns="" id="{CCE277E0-0D95-4F8A-A335-1169176FEDD1}"/>
                </a:ext>
              </a:extLst>
            </p:cNvPr>
            <p:cNvSpPr/>
            <p:nvPr/>
          </p:nvSpPr>
          <p:spPr bwMode="auto">
            <a:xfrm>
              <a:off x="5983941" y="937626"/>
              <a:ext cx="1731261" cy="556198"/>
            </a:xfrm>
            <a:prstGeom prst="ellipse">
              <a:avLst/>
            </a:prstGeom>
            <a:solidFill>
              <a:schemeClr val="accent6">
                <a:alpha val="10000"/>
              </a:schemeClr>
            </a:solidFill>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grpSp>
          <p:nvGrpSpPr>
            <p:cNvPr id="34" name="Group 33">
              <a:extLst>
                <a:ext uri="{FF2B5EF4-FFF2-40B4-BE49-F238E27FC236}">
                  <a16:creationId xmlns:a16="http://schemas.microsoft.com/office/drawing/2014/main" xmlns="" id="{C927D3EB-9619-46E3-B78D-B29EAF3459BE}"/>
                </a:ext>
              </a:extLst>
            </p:cNvPr>
            <p:cNvGrpSpPr/>
            <p:nvPr/>
          </p:nvGrpSpPr>
          <p:grpSpPr>
            <a:xfrm>
              <a:off x="6166672" y="927693"/>
              <a:ext cx="1445223" cy="584775"/>
              <a:chOff x="6178960" y="864460"/>
              <a:chExt cx="1445223" cy="584775"/>
            </a:xfrm>
          </p:grpSpPr>
          <p:sp>
            <p:nvSpPr>
              <p:cNvPr id="35" name="Rectangle 34">
                <a:extLst>
                  <a:ext uri="{FF2B5EF4-FFF2-40B4-BE49-F238E27FC236}">
                    <a16:creationId xmlns:a16="http://schemas.microsoft.com/office/drawing/2014/main" xmlns="" id="{A30ABDC2-A0CF-4F7E-A35F-F3264BBE2D87}"/>
                  </a:ext>
                </a:extLst>
              </p:cNvPr>
              <p:cNvSpPr/>
              <p:nvPr/>
            </p:nvSpPr>
            <p:spPr>
              <a:xfrm>
                <a:off x="7145570" y="864460"/>
                <a:ext cx="478613" cy="584775"/>
              </a:xfrm>
              <a:prstGeom prst="rect">
                <a:avLst/>
              </a:prstGeom>
              <a:noFill/>
            </p:spPr>
            <p:txBody>
              <a:bodyPr wrap="square">
                <a:spAutoFit/>
              </a:bodyPr>
              <a:lstStyle/>
              <a:p>
                <a:pPr marL="171450" indent="-171450">
                  <a:buFont typeface="Wingdings" panose="05000000000000000000" pitchFamily="2" charset="2"/>
                  <a:buChar char="ü"/>
                </a:pPr>
                <a:r>
                  <a:rPr lang="en-US" sz="3200" dirty="0">
                    <a:solidFill>
                      <a:schemeClr val="accent6">
                        <a:lumMod val="75000"/>
                      </a:schemeClr>
                    </a:solidFill>
                  </a:rPr>
                  <a:t> </a:t>
                </a:r>
              </a:p>
            </p:txBody>
          </p:sp>
          <p:sp>
            <p:nvSpPr>
              <p:cNvPr id="36" name="TextBox 35">
                <a:extLst>
                  <a:ext uri="{FF2B5EF4-FFF2-40B4-BE49-F238E27FC236}">
                    <a16:creationId xmlns:a16="http://schemas.microsoft.com/office/drawing/2014/main" xmlns="" id="{90DE8008-98A6-4E77-8F52-7A45833E6652}"/>
                  </a:ext>
                </a:extLst>
              </p:cNvPr>
              <p:cNvSpPr txBox="1"/>
              <p:nvPr/>
            </p:nvSpPr>
            <p:spPr>
              <a:xfrm>
                <a:off x="6178960" y="962743"/>
                <a:ext cx="1183305" cy="400110"/>
              </a:xfrm>
              <a:prstGeom prst="rect">
                <a:avLst/>
              </a:prstGeom>
              <a:noFill/>
            </p:spPr>
            <p:txBody>
              <a:bodyPr wrap="square" rtlCol="0">
                <a:spAutoFit/>
              </a:bodyPr>
              <a:lstStyle/>
              <a:p>
                <a:r>
                  <a:rPr lang="en-US" sz="2000" b="1" i="1" dirty="0">
                    <a:solidFill>
                      <a:srgbClr val="669900"/>
                    </a:solidFill>
                    <a:latin typeface="Times New Roman" panose="02020603050405020304" pitchFamily="18" charset="0"/>
                    <a:cs typeface="Times New Roman" panose="02020603050405020304" pitchFamily="18" charset="0"/>
                  </a:rPr>
                  <a:t>PASSED </a:t>
                </a:r>
                <a:endParaRPr lang="fr-CH" sz="2000" b="1" i="1" dirty="0">
                  <a:solidFill>
                    <a:srgbClr val="6699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88953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sequence 2: MW vendor </a:t>
            </a:r>
            <a:r>
              <a:rPr lang="en-US" dirty="0" smtClean="0"/>
              <a:t>“B” </a:t>
            </a:r>
            <a:r>
              <a:rPr lang="en-US" dirty="0"/>
              <a:t>&amp; G.8275.2</a:t>
            </a:r>
            <a:endParaRPr lang="en-US" dirty="0">
              <a:solidFill>
                <a:schemeClr val="accent3">
                  <a:lumMod val="60000"/>
                  <a:lumOff val="40000"/>
                </a:schemeClr>
              </a:solidFill>
            </a:endParaRPr>
          </a:p>
        </p:txBody>
      </p:sp>
      <p:sp>
        <p:nvSpPr>
          <p:cNvPr id="4" name="Text Placeholder 3"/>
          <p:cNvSpPr>
            <a:spLocks noGrp="1"/>
          </p:cNvSpPr>
          <p:nvPr>
            <p:ph type="body" sz="quarter" idx="12"/>
          </p:nvPr>
        </p:nvSpPr>
        <p:spPr>
          <a:xfrm>
            <a:off x="136643" y="1543050"/>
            <a:ext cx="8686800" cy="3600450"/>
          </a:xfrm>
        </p:spPr>
        <p:txBody>
          <a:bodyPr/>
          <a:lstStyle/>
          <a:p>
            <a:endParaRPr lang="en-US" dirty="0"/>
          </a:p>
          <a:p>
            <a:endParaRPr lang="en-US" dirty="0"/>
          </a:p>
          <a:p>
            <a:endParaRPr lang="en-US" dirty="0"/>
          </a:p>
          <a:p>
            <a:endParaRPr lang="en-US" dirty="0"/>
          </a:p>
          <a:p>
            <a:endParaRPr lang="en-US" dirty="0"/>
          </a:p>
          <a:p>
            <a:endParaRPr lang="en-US" dirty="0"/>
          </a:p>
        </p:txBody>
      </p:sp>
      <p:sp>
        <p:nvSpPr>
          <p:cNvPr id="6" name="Rectangle 5"/>
          <p:cNvSpPr/>
          <p:nvPr/>
        </p:nvSpPr>
        <p:spPr>
          <a:xfrm>
            <a:off x="7351324" y="1802976"/>
            <a:ext cx="1362171" cy="160586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7299000" y="3167932"/>
            <a:ext cx="1524443" cy="276999"/>
          </a:xfrm>
          <a:prstGeom prst="rect">
            <a:avLst/>
          </a:prstGeom>
          <a:noFill/>
        </p:spPr>
        <p:txBody>
          <a:bodyPr wrap="square" rtlCol="0">
            <a:spAutoFit/>
          </a:bodyPr>
          <a:lstStyle/>
          <a:p>
            <a:r>
              <a:rPr lang="en-US" sz="1200" i="1" dirty="0"/>
              <a:t>NBRYA-WST-1</a:t>
            </a:r>
          </a:p>
        </p:txBody>
      </p:sp>
      <p:pic>
        <p:nvPicPr>
          <p:cNvPr id="8" name="Picture 7"/>
          <p:cNvPicPr>
            <a:picLocks noChangeAspect="1"/>
          </p:cNvPicPr>
          <p:nvPr/>
        </p:nvPicPr>
        <p:blipFill>
          <a:blip r:embed="rId2"/>
          <a:stretch>
            <a:fillRect/>
          </a:stretch>
        </p:blipFill>
        <p:spPr>
          <a:xfrm>
            <a:off x="5278073" y="1441920"/>
            <a:ext cx="510303" cy="434408"/>
          </a:xfrm>
          <a:prstGeom prst="rect">
            <a:avLst/>
          </a:prstGeom>
          <a:ln>
            <a:noFill/>
          </a:ln>
          <a:effectLst>
            <a:softEdge rad="112500"/>
          </a:effectLst>
        </p:spPr>
      </p:pic>
      <p:sp>
        <p:nvSpPr>
          <p:cNvPr id="9" name="Rectangle 8"/>
          <p:cNvSpPr/>
          <p:nvPr/>
        </p:nvSpPr>
        <p:spPr>
          <a:xfrm>
            <a:off x="174460" y="1465085"/>
            <a:ext cx="5538282" cy="1906621"/>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0262" y="1673674"/>
            <a:ext cx="2632020" cy="12770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TextBox 10"/>
          <p:cNvSpPr txBox="1"/>
          <p:nvPr/>
        </p:nvSpPr>
        <p:spPr>
          <a:xfrm>
            <a:off x="187741" y="3061771"/>
            <a:ext cx="3145667" cy="307777"/>
          </a:xfrm>
          <a:prstGeom prst="rect">
            <a:avLst/>
          </a:prstGeom>
          <a:noFill/>
        </p:spPr>
        <p:txBody>
          <a:bodyPr wrap="square" rtlCol="0">
            <a:spAutoFit/>
          </a:bodyPr>
          <a:lstStyle/>
          <a:p>
            <a:r>
              <a:rPr lang="en-US" sz="1400" i="1" dirty="0"/>
              <a:t>Amerya BSC</a:t>
            </a:r>
          </a:p>
        </p:txBody>
      </p:sp>
      <p:sp>
        <p:nvSpPr>
          <p:cNvPr id="12" name="TextBox 57"/>
          <p:cNvSpPr txBox="1"/>
          <p:nvPr/>
        </p:nvSpPr>
        <p:spPr>
          <a:xfrm>
            <a:off x="1524003" y="2474672"/>
            <a:ext cx="1173365"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PTP APTS</a:t>
            </a:r>
          </a:p>
        </p:txBody>
      </p:sp>
      <p:sp>
        <p:nvSpPr>
          <p:cNvPr id="13" name="TextBox 12"/>
          <p:cNvSpPr txBox="1"/>
          <p:nvPr/>
        </p:nvSpPr>
        <p:spPr>
          <a:xfrm>
            <a:off x="3303453" y="2825483"/>
            <a:ext cx="749331" cy="246221"/>
          </a:xfrm>
          <a:prstGeom prst="rect">
            <a:avLst/>
          </a:prstGeom>
          <a:noFill/>
        </p:spPr>
        <p:txBody>
          <a:bodyPr wrap="square" rtlCol="0">
            <a:spAutoFit/>
          </a:bodyPr>
          <a:lstStyle/>
          <a:p>
            <a:r>
              <a:rPr lang="en-US" sz="1000" b="1" dirty="0"/>
              <a:t>BITS Clk</a:t>
            </a:r>
          </a:p>
        </p:txBody>
      </p:sp>
      <p:sp>
        <p:nvSpPr>
          <p:cNvPr id="14" name="Textfeld 71"/>
          <p:cNvSpPr txBox="1"/>
          <p:nvPr/>
        </p:nvSpPr>
        <p:spPr>
          <a:xfrm flipH="1">
            <a:off x="1127645" y="1655831"/>
            <a:ext cx="588058"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538" y="1887410"/>
            <a:ext cx="170600" cy="202326"/>
          </a:xfrm>
          <a:prstGeom prst="rect">
            <a:avLst/>
          </a:prstGeom>
          <a:effectLst/>
          <a:scene3d>
            <a:camera prst="orthographicFront">
              <a:rot lat="0" lon="0" rev="0"/>
            </a:camera>
            <a:lightRig rig="threePt" dir="t"/>
          </a:scene3d>
        </p:spPr>
      </p:pic>
      <p:cxnSp>
        <p:nvCxnSpPr>
          <p:cNvPr id="16" name="Elbow Connector 15"/>
          <p:cNvCxnSpPr>
            <a:cxnSpLocks/>
            <a:stCxn id="15" idx="2"/>
            <a:endCxn id="31" idx="1"/>
          </p:cNvCxnSpPr>
          <p:nvPr/>
        </p:nvCxnSpPr>
        <p:spPr>
          <a:xfrm rot="16200000" flipH="1">
            <a:off x="1391132" y="2109442"/>
            <a:ext cx="156939" cy="117526"/>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9009" y="2725384"/>
            <a:ext cx="2083729" cy="276999"/>
          </a:xfrm>
          <a:prstGeom prst="rect">
            <a:avLst/>
          </a:prstGeom>
          <a:noFill/>
        </p:spPr>
        <p:txBody>
          <a:bodyPr wrap="square" rtlCol="0">
            <a:spAutoFit/>
          </a:bodyPr>
          <a:lstStyle/>
          <a:p>
            <a:r>
              <a:rPr lang="en-US" sz="1200" i="1" dirty="0"/>
              <a:t>GNSS Based PRTC System</a:t>
            </a:r>
          </a:p>
        </p:txBody>
      </p:sp>
      <p:pic>
        <p:nvPicPr>
          <p:cNvPr id="18"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6603" y="2603820"/>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890203" y="3056974"/>
            <a:ext cx="722757" cy="246221"/>
          </a:xfrm>
          <a:prstGeom prst="rect">
            <a:avLst/>
          </a:prstGeom>
          <a:noFill/>
        </p:spPr>
        <p:txBody>
          <a:bodyPr wrap="square" rtlCol="0">
            <a:spAutoFit/>
          </a:bodyPr>
          <a:lstStyle/>
          <a:p>
            <a:r>
              <a:rPr lang="en-US" sz="1000" i="1" dirty="0"/>
              <a:t>BSC/RNC</a:t>
            </a:r>
          </a:p>
        </p:txBody>
      </p:sp>
      <p:cxnSp>
        <p:nvCxnSpPr>
          <p:cNvPr id="20" name="Elbow Connector 19"/>
          <p:cNvCxnSpPr>
            <a:stCxn id="31" idx="3"/>
            <a:endCxn id="18" idx="1"/>
          </p:cNvCxnSpPr>
          <p:nvPr/>
        </p:nvCxnSpPr>
        <p:spPr>
          <a:xfrm>
            <a:off x="2725265" y="2246675"/>
            <a:ext cx="1291338" cy="598530"/>
          </a:xfrm>
          <a:prstGeom prst="bentConnector3">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1" idx="3"/>
          </p:cNvCxnSpPr>
          <p:nvPr/>
        </p:nvCxnSpPr>
        <p:spPr>
          <a:xfrm flipV="1">
            <a:off x="2725265" y="1905438"/>
            <a:ext cx="1168879" cy="341237"/>
          </a:xfrm>
          <a:prstGeom prst="bentConnector3">
            <a:avLst>
              <a:gd name="adj1" fmla="val 54993"/>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5485" y="2614657"/>
            <a:ext cx="592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6"/>
          <a:stretch>
            <a:fillRect/>
          </a:stretch>
        </p:blipFill>
        <p:spPr>
          <a:xfrm>
            <a:off x="5269908" y="2539701"/>
            <a:ext cx="354267" cy="596242"/>
          </a:xfrm>
          <a:prstGeom prst="rect">
            <a:avLst/>
          </a:prstGeom>
        </p:spPr>
      </p:pic>
      <p:sp>
        <p:nvSpPr>
          <p:cNvPr id="25" name="Cloud 24"/>
          <p:cNvSpPr/>
          <p:nvPr/>
        </p:nvSpPr>
        <p:spPr>
          <a:xfrm>
            <a:off x="5482553" y="2423872"/>
            <a:ext cx="2022066"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7 MW Hops</a:t>
            </a:r>
          </a:p>
          <a:p>
            <a:pPr algn="ctr"/>
            <a:endParaRPr lang="en-US" sz="800" u="sng" dirty="0">
              <a:solidFill>
                <a:srgbClr val="FF0000"/>
              </a:solidFill>
            </a:endParaRPr>
          </a:p>
        </p:txBody>
      </p:sp>
      <p:pic>
        <p:nvPicPr>
          <p:cNvPr id="26" name="Picture 25"/>
          <p:cNvPicPr>
            <a:picLocks noChangeAspect="1"/>
          </p:cNvPicPr>
          <p:nvPr/>
        </p:nvPicPr>
        <p:blipFill>
          <a:blip r:embed="rId6"/>
          <a:stretch>
            <a:fillRect/>
          </a:stretch>
        </p:blipFill>
        <p:spPr>
          <a:xfrm>
            <a:off x="7450012" y="2508292"/>
            <a:ext cx="354267" cy="596242"/>
          </a:xfrm>
          <a:prstGeom prst="rect">
            <a:avLst/>
          </a:prstGeom>
        </p:spPr>
      </p:pic>
      <p:pic>
        <p:nvPicPr>
          <p:cNvPr id="2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3871146" y="1721438"/>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1" name="Picture 3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8364" y="2157572"/>
            <a:ext cx="1196901" cy="178205"/>
          </a:xfrm>
          <a:prstGeom prst="rect">
            <a:avLst/>
          </a:prstGeom>
        </p:spPr>
      </p:pic>
      <p:cxnSp>
        <p:nvCxnSpPr>
          <p:cNvPr id="32" name="Elbow Connector 31"/>
          <p:cNvCxnSpPr>
            <a:stCxn id="28" idx="2"/>
            <a:endCxn id="23" idx="0"/>
          </p:cNvCxnSpPr>
          <p:nvPr/>
        </p:nvCxnSpPr>
        <p:spPr>
          <a:xfrm rot="16200000" flipH="1">
            <a:off x="4454964" y="1547622"/>
            <a:ext cx="543225" cy="1440931"/>
          </a:xfrm>
          <a:prstGeom prst="bentConnector3">
            <a:avLst>
              <a:gd name="adj1" fmla="val 3448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25257" y="1977229"/>
            <a:ext cx="1522996" cy="400110"/>
          </a:xfrm>
          <a:prstGeom prst="rect">
            <a:avLst/>
          </a:prstGeom>
          <a:noFill/>
        </p:spPr>
        <p:txBody>
          <a:bodyPr wrap="square" rtlCol="0">
            <a:spAutoFit/>
          </a:bodyPr>
          <a:lstStyle/>
          <a:p>
            <a:r>
              <a:rPr lang="en-US" sz="1000" b="1" dirty="0">
                <a:solidFill>
                  <a:srgbClr val="E53534"/>
                </a:solidFill>
              </a:rPr>
              <a:t>G.8265.1 &amp; G.8275.2</a:t>
            </a:r>
          </a:p>
          <a:p>
            <a:endParaRPr lang="en-US" sz="1000" b="1" dirty="0">
              <a:solidFill>
                <a:srgbClr val="E53534"/>
              </a:solidFill>
            </a:endParaRPr>
          </a:p>
        </p:txBody>
      </p:sp>
      <p:sp>
        <p:nvSpPr>
          <p:cNvPr id="34" name="TextBox 33"/>
          <p:cNvSpPr txBox="1"/>
          <p:nvPr/>
        </p:nvSpPr>
        <p:spPr>
          <a:xfrm>
            <a:off x="3120472" y="1591006"/>
            <a:ext cx="925290" cy="400110"/>
          </a:xfrm>
          <a:prstGeom prst="rect">
            <a:avLst/>
          </a:prstGeom>
          <a:noFill/>
        </p:spPr>
        <p:txBody>
          <a:bodyPr wrap="square" rtlCol="0">
            <a:spAutoFit/>
          </a:bodyPr>
          <a:lstStyle/>
          <a:p>
            <a:r>
              <a:rPr lang="en-US" sz="1000" b="1" dirty="0">
                <a:solidFill>
                  <a:srgbClr val="E53534"/>
                </a:solidFill>
              </a:rPr>
              <a:t>G.8265.1 &amp; G.8275.2</a:t>
            </a:r>
            <a:endParaRPr lang="en-US" sz="1000" b="1" dirty="0">
              <a:solidFill>
                <a:srgbClr val="E53534"/>
              </a:solidFill>
            </a:endParaRPr>
          </a:p>
        </p:txBody>
      </p:sp>
      <p:cxnSp>
        <p:nvCxnSpPr>
          <p:cNvPr id="35" name="Elbow Connector 34"/>
          <p:cNvCxnSpPr>
            <a:cxnSpLocks/>
            <a:stCxn id="26" idx="3"/>
          </p:cNvCxnSpPr>
          <p:nvPr/>
        </p:nvCxnSpPr>
        <p:spPr>
          <a:xfrm>
            <a:off x="7804279" y="2806413"/>
            <a:ext cx="534608" cy="15559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7732159" y="2589758"/>
            <a:ext cx="722797" cy="246221"/>
          </a:xfrm>
          <a:prstGeom prst="rect">
            <a:avLst/>
          </a:prstGeom>
          <a:noFill/>
        </p:spPr>
        <p:txBody>
          <a:bodyPr wrap="square" rtlCol="0">
            <a:spAutoFit/>
          </a:bodyPr>
          <a:lstStyle/>
          <a:p>
            <a:r>
              <a:rPr lang="en-US" sz="1000" b="1" dirty="0">
                <a:solidFill>
                  <a:srgbClr val="E53534"/>
                </a:solidFill>
              </a:rPr>
              <a:t>G.8265.1</a:t>
            </a:r>
          </a:p>
        </p:txBody>
      </p:sp>
      <p:cxnSp>
        <p:nvCxnSpPr>
          <p:cNvPr id="37" name="Curved Connector 36"/>
          <p:cNvCxnSpPr>
            <a:stCxn id="28" idx="3"/>
            <a:endCxn id="31" idx="0"/>
          </p:cNvCxnSpPr>
          <p:nvPr/>
        </p:nvCxnSpPr>
        <p:spPr>
          <a:xfrm rot="10800000" flipV="1">
            <a:off x="2126816" y="1858956"/>
            <a:ext cx="1744331" cy="298615"/>
          </a:xfrm>
          <a:prstGeom prst="curved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02479" y="1650427"/>
            <a:ext cx="1141571" cy="553998"/>
          </a:xfrm>
          <a:prstGeom prst="rect">
            <a:avLst/>
          </a:prstGeom>
          <a:noFill/>
        </p:spPr>
        <p:txBody>
          <a:bodyPr wrap="square" rtlCol="0">
            <a:spAutoFit/>
          </a:bodyPr>
          <a:lstStyle/>
          <a:p>
            <a:r>
              <a:rPr lang="en-US" sz="1000" dirty="0">
                <a:solidFill>
                  <a:srgbClr val="00B050"/>
                </a:solidFill>
              </a:rPr>
              <a:t>G.8265.1 Back up from closest Core GM</a:t>
            </a:r>
          </a:p>
        </p:txBody>
      </p:sp>
      <p:cxnSp>
        <p:nvCxnSpPr>
          <p:cNvPr id="40" name="Straight Connector 39"/>
          <p:cNvCxnSpPr/>
          <p:nvPr/>
        </p:nvCxnSpPr>
        <p:spPr>
          <a:xfrm flipV="1">
            <a:off x="4499372" y="2837822"/>
            <a:ext cx="770536" cy="7383"/>
          </a:xfrm>
          <a:prstGeom prst="line">
            <a:avLst/>
          </a:prstGeom>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3445376" y="1519239"/>
            <a:ext cx="1142453" cy="246221"/>
          </a:xfrm>
          <a:prstGeom prst="rect">
            <a:avLst/>
          </a:prstGeom>
          <a:noFill/>
        </p:spPr>
        <p:txBody>
          <a:bodyPr wrap="square" rtlCol="0">
            <a:spAutoFit/>
          </a:bodyPr>
          <a:lstStyle/>
          <a:p>
            <a:pPr algn="ctr"/>
            <a:r>
              <a:rPr lang="en-US" sz="1000" i="1" dirty="0"/>
              <a:t>Router</a:t>
            </a:r>
          </a:p>
        </p:txBody>
      </p:sp>
      <p:pic>
        <p:nvPicPr>
          <p:cNvPr id="51" name="Picture 3"/>
          <p:cNvPicPr>
            <a:picLocks noChangeAspect="1" noChangeArrowheads="1"/>
          </p:cNvPicPr>
          <p:nvPr/>
        </p:nvPicPr>
        <p:blipFill>
          <a:blip r:embed="rId9" cstate="print"/>
          <a:srcRect/>
          <a:stretch>
            <a:fillRect/>
          </a:stretch>
        </p:blipFill>
        <p:spPr bwMode="auto">
          <a:xfrm>
            <a:off x="8025438" y="2143668"/>
            <a:ext cx="626898" cy="166265"/>
          </a:xfrm>
          <a:prstGeom prst="rect">
            <a:avLst/>
          </a:prstGeom>
          <a:noFill/>
          <a:ln w="9525">
            <a:noFill/>
            <a:miter lim="800000"/>
            <a:headEnd/>
            <a:tailEnd/>
          </a:ln>
          <a:effectLst/>
        </p:spPr>
      </p:pic>
      <p:sp>
        <p:nvSpPr>
          <p:cNvPr id="53" name="TextBox 52"/>
          <p:cNvSpPr txBox="1"/>
          <p:nvPr/>
        </p:nvSpPr>
        <p:spPr>
          <a:xfrm>
            <a:off x="7732159" y="1890888"/>
            <a:ext cx="1091284" cy="276999"/>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en-GB" sz="1200" dirty="0"/>
              <a:t>Slave/Probe</a:t>
            </a:r>
            <a:endParaRPr lang="en-US" sz="1200" dirty="0"/>
          </a:p>
        </p:txBody>
      </p:sp>
      <p:cxnSp>
        <p:nvCxnSpPr>
          <p:cNvPr id="54" name="Elbow Connector 53"/>
          <p:cNvCxnSpPr>
            <a:cxnSpLocks/>
            <a:stCxn id="26" idx="0"/>
            <a:endCxn id="51" idx="1"/>
          </p:cNvCxnSpPr>
          <p:nvPr/>
        </p:nvCxnSpPr>
        <p:spPr>
          <a:xfrm rot="5400000" flipH="1" flipV="1">
            <a:off x="7685547" y="2168401"/>
            <a:ext cx="281491" cy="398292"/>
          </a:xfrm>
          <a:prstGeom prst="bentConnector2">
            <a:avLst/>
          </a:prstGeom>
          <a:ln w="12700">
            <a:solidFill>
              <a:srgbClr val="1A59D4"/>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1" idx="2"/>
            <a:endCxn id="23" idx="0"/>
          </p:cNvCxnSpPr>
          <p:nvPr/>
        </p:nvCxnSpPr>
        <p:spPr>
          <a:xfrm rot="16200000" flipH="1">
            <a:off x="3684966" y="777625"/>
            <a:ext cx="203924" cy="3320227"/>
          </a:xfrm>
          <a:prstGeom prst="bentConnector3">
            <a:avLst>
              <a:gd name="adj1" fmla="val 50000"/>
            </a:avLst>
          </a:prstGeom>
          <a:ln>
            <a:prstDash val="dashDot"/>
            <a:tailEnd type="triangle"/>
          </a:ln>
        </p:spPr>
        <p:style>
          <a:lnRef idx="1">
            <a:schemeClr val="accent3"/>
          </a:lnRef>
          <a:fillRef idx="0">
            <a:schemeClr val="accent3"/>
          </a:fillRef>
          <a:effectRef idx="0">
            <a:schemeClr val="accent3"/>
          </a:effectRef>
          <a:fontRef idx="minor">
            <a:schemeClr val="tx1"/>
          </a:fontRef>
        </p:style>
      </p:cxnSp>
      <p:sp>
        <p:nvSpPr>
          <p:cNvPr id="63" name="TextBox 62"/>
          <p:cNvSpPr txBox="1"/>
          <p:nvPr/>
        </p:nvSpPr>
        <p:spPr>
          <a:xfrm>
            <a:off x="7299000" y="2022225"/>
            <a:ext cx="796485" cy="246221"/>
          </a:xfrm>
          <a:prstGeom prst="rect">
            <a:avLst/>
          </a:prstGeom>
          <a:noFill/>
        </p:spPr>
        <p:txBody>
          <a:bodyPr wrap="square" rtlCol="0">
            <a:spAutoFit/>
          </a:bodyPr>
          <a:lstStyle/>
          <a:p>
            <a:r>
              <a:rPr lang="en-US" sz="1000" b="1" dirty="0">
                <a:solidFill>
                  <a:srgbClr val="E53534"/>
                </a:solidFill>
              </a:rPr>
              <a:t>G.8275.2</a:t>
            </a:r>
          </a:p>
        </p:txBody>
      </p:sp>
      <p:sp>
        <p:nvSpPr>
          <p:cNvPr id="66" name="Notched Right Arrow 65"/>
          <p:cNvSpPr/>
          <p:nvPr/>
        </p:nvSpPr>
        <p:spPr>
          <a:xfrm rot="10800000">
            <a:off x="5068891" y="3556637"/>
            <a:ext cx="2646805" cy="398206"/>
          </a:xfrm>
          <a:prstGeom prst="notchedRightArrow">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67" name="TextBox 66"/>
          <p:cNvSpPr txBox="1"/>
          <p:nvPr/>
        </p:nvSpPr>
        <p:spPr>
          <a:xfrm>
            <a:off x="5265707" y="3580205"/>
            <a:ext cx="2587706" cy="307777"/>
          </a:xfrm>
          <a:prstGeom prst="rect">
            <a:avLst/>
          </a:prstGeom>
          <a:noFill/>
        </p:spPr>
        <p:txBody>
          <a:bodyPr wrap="square" rtlCol="0">
            <a:spAutoFit/>
          </a:bodyPr>
          <a:lstStyle/>
          <a:p>
            <a:r>
              <a:rPr lang="en-US" sz="1400" dirty="0"/>
              <a:t>Get closer when TE&gt; 1.1 us</a:t>
            </a:r>
          </a:p>
        </p:txBody>
      </p:sp>
      <p:sp>
        <p:nvSpPr>
          <p:cNvPr id="43" name="TextBox 42"/>
          <p:cNvSpPr txBox="1"/>
          <p:nvPr/>
        </p:nvSpPr>
        <p:spPr>
          <a:xfrm>
            <a:off x="3529094" y="2239960"/>
            <a:ext cx="1221009" cy="246221"/>
          </a:xfrm>
          <a:prstGeom prst="rect">
            <a:avLst/>
          </a:prstGeom>
          <a:noFill/>
        </p:spPr>
        <p:txBody>
          <a:bodyPr wrap="square" rtlCol="0">
            <a:spAutoFit/>
          </a:bodyPr>
          <a:lstStyle/>
          <a:p>
            <a:r>
              <a:rPr lang="en-US" sz="1000" b="1" dirty="0">
                <a:solidFill>
                  <a:srgbClr val="E53534"/>
                </a:solidFill>
              </a:rPr>
              <a:t>G.8275.2</a:t>
            </a:r>
          </a:p>
        </p:txBody>
      </p:sp>
      <p:cxnSp>
        <p:nvCxnSpPr>
          <p:cNvPr id="24" name="Straight Arrow Connector 23"/>
          <p:cNvCxnSpPr/>
          <p:nvPr/>
        </p:nvCxnSpPr>
        <p:spPr>
          <a:xfrm flipV="1">
            <a:off x="1496138" y="2423872"/>
            <a:ext cx="1554039" cy="157989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7" name="TextBox 26"/>
          <p:cNvSpPr txBox="1"/>
          <p:nvPr/>
        </p:nvSpPr>
        <p:spPr>
          <a:xfrm rot="18892577">
            <a:off x="1065146" y="3157215"/>
            <a:ext cx="2589759" cy="261610"/>
          </a:xfrm>
          <a:prstGeom prst="rect">
            <a:avLst/>
          </a:prstGeom>
          <a:noFill/>
        </p:spPr>
        <p:txBody>
          <a:bodyPr wrap="square" rtlCol="0">
            <a:spAutoFit/>
          </a:bodyPr>
          <a:lstStyle/>
          <a:p>
            <a:pPr algn="ctr"/>
            <a:r>
              <a:rPr lang="en-US" sz="1100" dirty="0" smtClean="0">
                <a:solidFill>
                  <a:srgbClr val="FF0000"/>
                </a:solidFill>
              </a:rPr>
              <a:t>Bypass IP router to enhance margin</a:t>
            </a:r>
          </a:p>
        </p:txBody>
      </p:sp>
    </p:spTree>
    <p:extLst>
      <p:ext uri="{BB962C8B-B14F-4D97-AF65-F5344CB8AC3E}">
        <p14:creationId xmlns:p14="http://schemas.microsoft.com/office/powerpoint/2010/main" val="28189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test sequence 2 (vendor </a:t>
            </a:r>
            <a:r>
              <a:rPr lang="en-US" dirty="0" smtClean="0"/>
              <a:t>“B”)</a:t>
            </a:r>
            <a:endParaRPr lang="en-US" dirty="0">
              <a:solidFill>
                <a:srgbClr val="FF0000"/>
              </a:solidFill>
            </a:endParaRPr>
          </a:p>
        </p:txBody>
      </p:sp>
      <p:sp>
        <p:nvSpPr>
          <p:cNvPr id="5" name="TextBox 4"/>
          <p:cNvSpPr txBox="1"/>
          <p:nvPr/>
        </p:nvSpPr>
        <p:spPr>
          <a:xfrm>
            <a:off x="650315" y="4412479"/>
            <a:ext cx="3436374" cy="738664"/>
          </a:xfrm>
          <a:prstGeom prst="rect">
            <a:avLst/>
          </a:prstGeom>
          <a:noFill/>
        </p:spPr>
        <p:txBody>
          <a:bodyPr wrap="square" rtlCol="0">
            <a:spAutoFit/>
          </a:bodyPr>
          <a:lstStyle/>
          <a:p>
            <a:pPr algn="ctr"/>
            <a:r>
              <a:rPr lang="en-US" sz="1400" dirty="0"/>
              <a:t>TE collected over </a:t>
            </a:r>
            <a:r>
              <a:rPr lang="en-US" sz="1400" b="1" dirty="0">
                <a:solidFill>
                  <a:srgbClr val="E53534"/>
                </a:solidFill>
              </a:rPr>
              <a:t>5 MW links </a:t>
            </a:r>
            <a:r>
              <a:rPr lang="en-US" sz="1400" b="1" dirty="0">
                <a:solidFill>
                  <a:srgbClr val="00B050"/>
                </a:solidFill>
              </a:rPr>
              <a:t>(Bypassing </a:t>
            </a:r>
            <a:r>
              <a:rPr lang="en-US" sz="1400" b="1" dirty="0" smtClean="0">
                <a:solidFill>
                  <a:srgbClr val="00B050"/>
                </a:solidFill>
              </a:rPr>
              <a:t>Router</a:t>
            </a:r>
            <a:r>
              <a:rPr lang="en-US" sz="1400" b="1" dirty="0">
                <a:solidFill>
                  <a:srgbClr val="00B050"/>
                </a:solidFill>
              </a:rPr>
              <a:t>)</a:t>
            </a:r>
          </a:p>
          <a:p>
            <a:pPr algn="ctr"/>
            <a:endParaRPr lang="en-US" sz="1400" b="1" dirty="0">
              <a:solidFill>
                <a:srgbClr val="E53534"/>
              </a:solidFill>
            </a:endParaRPr>
          </a:p>
        </p:txBody>
      </p:sp>
      <p:pic>
        <p:nvPicPr>
          <p:cNvPr id="6" name="Picture 5"/>
          <p:cNvPicPr/>
          <p:nvPr/>
        </p:nvPicPr>
        <p:blipFill rotWithShape="1">
          <a:blip r:embed="rId2"/>
          <a:srcRect l="25660" t="21450" r="3387" b="22215"/>
          <a:stretch/>
        </p:blipFill>
        <p:spPr>
          <a:xfrm>
            <a:off x="549837" y="1306124"/>
            <a:ext cx="3536852" cy="2834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rotWithShape="1">
          <a:blip r:embed="rId3"/>
          <a:srcRect l="24779" t="20828" r="2459" b="33214"/>
          <a:stretch/>
        </p:blipFill>
        <p:spPr>
          <a:xfrm>
            <a:off x="4851931" y="1306124"/>
            <a:ext cx="3741906" cy="2834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069915" y="4333864"/>
            <a:ext cx="3436374" cy="738664"/>
          </a:xfrm>
          <a:prstGeom prst="rect">
            <a:avLst/>
          </a:prstGeom>
          <a:noFill/>
        </p:spPr>
        <p:txBody>
          <a:bodyPr wrap="square" rtlCol="0">
            <a:spAutoFit/>
          </a:bodyPr>
          <a:lstStyle/>
          <a:p>
            <a:pPr algn="ctr"/>
            <a:r>
              <a:rPr lang="en-US" sz="1400" dirty="0"/>
              <a:t>TE collected over </a:t>
            </a:r>
            <a:r>
              <a:rPr lang="en-US" sz="1400" b="1" dirty="0">
                <a:solidFill>
                  <a:srgbClr val="E53534"/>
                </a:solidFill>
              </a:rPr>
              <a:t>2 MW links </a:t>
            </a:r>
            <a:r>
              <a:rPr lang="en-US" sz="1400" b="1" dirty="0">
                <a:solidFill>
                  <a:srgbClr val="00B050"/>
                </a:solidFill>
              </a:rPr>
              <a:t>(Bypassing </a:t>
            </a:r>
            <a:r>
              <a:rPr lang="en-US" sz="1400" b="1" dirty="0" smtClean="0">
                <a:solidFill>
                  <a:srgbClr val="00B050"/>
                </a:solidFill>
              </a:rPr>
              <a:t>Router</a:t>
            </a:r>
            <a:r>
              <a:rPr lang="en-US" sz="1400" b="1" dirty="0">
                <a:solidFill>
                  <a:srgbClr val="00B050"/>
                </a:solidFill>
              </a:rPr>
              <a:t>)</a:t>
            </a:r>
          </a:p>
          <a:p>
            <a:pPr algn="ctr"/>
            <a:endParaRPr lang="en-US" sz="1400" b="1" dirty="0">
              <a:solidFill>
                <a:srgbClr val="E53534"/>
              </a:solidFill>
            </a:endParaRPr>
          </a:p>
        </p:txBody>
      </p:sp>
      <p:grpSp>
        <p:nvGrpSpPr>
          <p:cNvPr id="20" name="Group 19">
            <a:extLst>
              <a:ext uri="{FF2B5EF4-FFF2-40B4-BE49-F238E27FC236}">
                <a16:creationId xmlns:a16="http://schemas.microsoft.com/office/drawing/2014/main" xmlns="" id="{F30B75B7-278F-4C2A-A23F-EB6E1A549192}"/>
              </a:ext>
            </a:extLst>
          </p:cNvPr>
          <p:cNvGrpSpPr/>
          <p:nvPr/>
        </p:nvGrpSpPr>
        <p:grpSpPr>
          <a:xfrm>
            <a:off x="2258122" y="1347266"/>
            <a:ext cx="1745680" cy="473838"/>
            <a:chOff x="6978960" y="2926847"/>
            <a:chExt cx="1731261" cy="556198"/>
          </a:xfrm>
        </p:grpSpPr>
        <p:sp>
          <p:nvSpPr>
            <p:cNvPr id="21" name="Multiply 11">
              <a:extLst>
                <a:ext uri="{FF2B5EF4-FFF2-40B4-BE49-F238E27FC236}">
                  <a16:creationId xmlns:a16="http://schemas.microsoft.com/office/drawing/2014/main" xmlns="" id="{0D83A7BF-A5B1-4278-9158-AAC8539A7544}"/>
                </a:ext>
              </a:extLst>
            </p:cNvPr>
            <p:cNvSpPr/>
            <p:nvPr/>
          </p:nvSpPr>
          <p:spPr>
            <a:xfrm>
              <a:off x="8178285" y="2952027"/>
              <a:ext cx="395591" cy="505838"/>
            </a:xfrm>
            <a:prstGeom prst="mathMultiply">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C5CA02A1-7476-485B-90FF-C36EB3DECBAD}"/>
                </a:ext>
              </a:extLst>
            </p:cNvPr>
            <p:cNvSpPr/>
            <p:nvPr/>
          </p:nvSpPr>
          <p:spPr bwMode="auto">
            <a:xfrm>
              <a:off x="6978960" y="2926847"/>
              <a:ext cx="1731261" cy="556198"/>
            </a:xfrm>
            <a:prstGeom prst="ellipse">
              <a:avLst/>
            </a:prstGeom>
            <a:solidFill>
              <a:srgbClr val="D00059">
                <a:alpha val="9804"/>
              </a:srgb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23" name="TextBox 22">
              <a:extLst>
                <a:ext uri="{FF2B5EF4-FFF2-40B4-BE49-F238E27FC236}">
                  <a16:creationId xmlns:a16="http://schemas.microsoft.com/office/drawing/2014/main" xmlns="" id="{9A0E74AD-29F5-42C2-9E5C-201250D9E347}"/>
                </a:ext>
              </a:extLst>
            </p:cNvPr>
            <p:cNvSpPr txBox="1"/>
            <p:nvPr/>
          </p:nvSpPr>
          <p:spPr>
            <a:xfrm>
              <a:off x="7097881" y="3004891"/>
              <a:ext cx="1183305" cy="400110"/>
            </a:xfrm>
            <a:prstGeom prst="rect">
              <a:avLst/>
            </a:prstGeom>
            <a:noFill/>
          </p:spPr>
          <p:txBody>
            <a:bodyPr wrap="square" rtlCol="0">
              <a:spAutoFit/>
            </a:bodyPr>
            <a:lstStyle/>
            <a:p>
              <a:r>
                <a:rPr lang="en-US" sz="2000" b="1" i="1" dirty="0">
                  <a:solidFill>
                    <a:srgbClr val="E53534"/>
                  </a:solidFill>
                  <a:latin typeface="Times New Roman" panose="02020603050405020304" pitchFamily="18" charset="0"/>
                  <a:cs typeface="Times New Roman" panose="02020603050405020304" pitchFamily="18" charset="0"/>
                </a:rPr>
                <a:t>FAILED </a:t>
              </a:r>
              <a:endParaRPr lang="fr-CH" sz="2000" b="1" i="1" dirty="0">
                <a:solidFill>
                  <a:srgbClr val="E53534"/>
                </a:solidFill>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xmlns="" id="{1E0A0341-159A-40C0-AB99-EFC365FAA229}"/>
              </a:ext>
            </a:extLst>
          </p:cNvPr>
          <p:cNvGrpSpPr/>
          <p:nvPr/>
        </p:nvGrpSpPr>
        <p:grpSpPr>
          <a:xfrm>
            <a:off x="6800606" y="1371876"/>
            <a:ext cx="1745680" cy="473838"/>
            <a:chOff x="6978960" y="2926847"/>
            <a:chExt cx="1731261" cy="556198"/>
          </a:xfrm>
        </p:grpSpPr>
        <p:sp>
          <p:nvSpPr>
            <p:cNvPr id="25" name="Multiply 11">
              <a:extLst>
                <a:ext uri="{FF2B5EF4-FFF2-40B4-BE49-F238E27FC236}">
                  <a16:creationId xmlns:a16="http://schemas.microsoft.com/office/drawing/2014/main" xmlns="" id="{C14E1BFD-AAB9-47FF-BEE1-DD0A1161343F}"/>
                </a:ext>
              </a:extLst>
            </p:cNvPr>
            <p:cNvSpPr/>
            <p:nvPr/>
          </p:nvSpPr>
          <p:spPr>
            <a:xfrm>
              <a:off x="8178285" y="2952027"/>
              <a:ext cx="395591" cy="505838"/>
            </a:xfrm>
            <a:prstGeom prst="mathMultiply">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xmlns="" id="{D529BE7E-6C92-430B-ACE1-3E09C562C80F}"/>
                </a:ext>
              </a:extLst>
            </p:cNvPr>
            <p:cNvSpPr/>
            <p:nvPr/>
          </p:nvSpPr>
          <p:spPr bwMode="auto">
            <a:xfrm>
              <a:off x="6978960" y="2926847"/>
              <a:ext cx="1731261" cy="556198"/>
            </a:xfrm>
            <a:prstGeom prst="ellipse">
              <a:avLst/>
            </a:prstGeom>
            <a:solidFill>
              <a:srgbClr val="D00059">
                <a:alpha val="9804"/>
              </a:srgb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sp>
          <p:nvSpPr>
            <p:cNvPr id="27" name="TextBox 26">
              <a:extLst>
                <a:ext uri="{FF2B5EF4-FFF2-40B4-BE49-F238E27FC236}">
                  <a16:creationId xmlns:a16="http://schemas.microsoft.com/office/drawing/2014/main" xmlns="" id="{5D872939-9ECB-476D-A306-677E5741D468}"/>
                </a:ext>
              </a:extLst>
            </p:cNvPr>
            <p:cNvSpPr txBox="1"/>
            <p:nvPr/>
          </p:nvSpPr>
          <p:spPr>
            <a:xfrm>
              <a:off x="7097881" y="3004891"/>
              <a:ext cx="1183305" cy="400110"/>
            </a:xfrm>
            <a:prstGeom prst="rect">
              <a:avLst/>
            </a:prstGeom>
            <a:noFill/>
          </p:spPr>
          <p:txBody>
            <a:bodyPr wrap="square" rtlCol="0">
              <a:spAutoFit/>
            </a:bodyPr>
            <a:lstStyle/>
            <a:p>
              <a:r>
                <a:rPr lang="en-US" sz="2000" b="1" i="1" dirty="0">
                  <a:solidFill>
                    <a:srgbClr val="E53534"/>
                  </a:solidFill>
                  <a:latin typeface="Times New Roman" panose="02020603050405020304" pitchFamily="18" charset="0"/>
                  <a:cs typeface="Times New Roman" panose="02020603050405020304" pitchFamily="18" charset="0"/>
                </a:rPr>
                <a:t>FAILED </a:t>
              </a:r>
              <a:endParaRPr lang="fr-CH" sz="2000" b="1" i="1" dirty="0">
                <a:solidFill>
                  <a:srgbClr val="E53534"/>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1867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srcRect l="27278" t="22940" r="3255" b="33510"/>
          <a:stretch/>
        </p:blipFill>
        <p:spPr>
          <a:xfrm>
            <a:off x="2078296" y="1094536"/>
            <a:ext cx="4415990" cy="2905875"/>
          </a:xfrm>
          <a:prstGeom prst="rect">
            <a:avLst/>
          </a:prstGeom>
          <a:ln w="889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r>
              <a:rPr lang="en-US" dirty="0"/>
              <a:t>Results test sequence 2 (vendor </a:t>
            </a:r>
            <a:r>
              <a:rPr lang="en-US" dirty="0" smtClean="0"/>
              <a:t>“B”) Cont.</a:t>
            </a:r>
            <a:endParaRPr lang="en-US" dirty="0">
              <a:solidFill>
                <a:srgbClr val="FF0000"/>
              </a:solidFill>
            </a:endParaRPr>
          </a:p>
        </p:txBody>
      </p:sp>
      <p:sp>
        <p:nvSpPr>
          <p:cNvPr id="5" name="TextBox 4"/>
          <p:cNvSpPr txBox="1"/>
          <p:nvPr/>
        </p:nvSpPr>
        <p:spPr>
          <a:xfrm>
            <a:off x="2564199" y="4197869"/>
            <a:ext cx="3436374" cy="523220"/>
          </a:xfrm>
          <a:prstGeom prst="rect">
            <a:avLst/>
          </a:prstGeom>
          <a:noFill/>
        </p:spPr>
        <p:txBody>
          <a:bodyPr wrap="square" rtlCol="0">
            <a:spAutoFit/>
          </a:bodyPr>
          <a:lstStyle/>
          <a:p>
            <a:pPr algn="ctr"/>
            <a:r>
              <a:rPr lang="en-US" sz="1400" dirty="0"/>
              <a:t>TE collected over </a:t>
            </a:r>
            <a:r>
              <a:rPr lang="en-US" sz="1400" b="1" dirty="0">
                <a:solidFill>
                  <a:srgbClr val="E53534"/>
                </a:solidFill>
              </a:rPr>
              <a:t>1 MW </a:t>
            </a:r>
            <a:r>
              <a:rPr lang="en-US" sz="1400" b="1" dirty="0" smtClean="0">
                <a:solidFill>
                  <a:srgbClr val="E53534"/>
                </a:solidFill>
              </a:rPr>
              <a:t>link </a:t>
            </a:r>
            <a:r>
              <a:rPr lang="en-US" sz="1400" b="1" dirty="0">
                <a:solidFill>
                  <a:srgbClr val="00B050"/>
                </a:solidFill>
              </a:rPr>
              <a:t>(Bypassing Router)</a:t>
            </a:r>
            <a:endParaRPr lang="en-US" sz="1400" b="1" dirty="0">
              <a:solidFill>
                <a:srgbClr val="E53534"/>
              </a:solidFill>
            </a:endParaRPr>
          </a:p>
        </p:txBody>
      </p:sp>
      <p:grpSp>
        <p:nvGrpSpPr>
          <p:cNvPr id="7" name="Group 6">
            <a:extLst>
              <a:ext uri="{FF2B5EF4-FFF2-40B4-BE49-F238E27FC236}">
                <a16:creationId xmlns:a16="http://schemas.microsoft.com/office/drawing/2014/main" xmlns="" id="{A83FEBD6-B1D3-4FE2-A8AA-C9318B94C249}"/>
              </a:ext>
            </a:extLst>
          </p:cNvPr>
          <p:cNvGrpSpPr/>
          <p:nvPr/>
        </p:nvGrpSpPr>
        <p:grpSpPr>
          <a:xfrm>
            <a:off x="4634537" y="1259188"/>
            <a:ext cx="1731261" cy="592355"/>
            <a:chOff x="5983941" y="927693"/>
            <a:chExt cx="1731261" cy="584775"/>
          </a:xfrm>
        </p:grpSpPr>
        <p:sp>
          <p:nvSpPr>
            <p:cNvPr id="8" name="Oval 7">
              <a:extLst>
                <a:ext uri="{FF2B5EF4-FFF2-40B4-BE49-F238E27FC236}">
                  <a16:creationId xmlns:a16="http://schemas.microsoft.com/office/drawing/2014/main" xmlns="" id="{099DF099-27D3-47D3-A379-E09DB8DBA7E2}"/>
                </a:ext>
              </a:extLst>
            </p:cNvPr>
            <p:cNvSpPr/>
            <p:nvPr/>
          </p:nvSpPr>
          <p:spPr bwMode="auto">
            <a:xfrm>
              <a:off x="5983941" y="937626"/>
              <a:ext cx="1731261" cy="556198"/>
            </a:xfrm>
            <a:prstGeom prst="ellipse">
              <a:avLst/>
            </a:prstGeom>
            <a:solidFill>
              <a:schemeClr val="accent6">
                <a:alpha val="10000"/>
              </a:schemeClr>
            </a:solidFill>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grpSp>
          <p:nvGrpSpPr>
            <p:cNvPr id="9" name="Group 8">
              <a:extLst>
                <a:ext uri="{FF2B5EF4-FFF2-40B4-BE49-F238E27FC236}">
                  <a16:creationId xmlns:a16="http://schemas.microsoft.com/office/drawing/2014/main" xmlns="" id="{48717FB8-372A-436E-A3B5-2BA28E45A3E7}"/>
                </a:ext>
              </a:extLst>
            </p:cNvPr>
            <p:cNvGrpSpPr/>
            <p:nvPr/>
          </p:nvGrpSpPr>
          <p:grpSpPr>
            <a:xfrm>
              <a:off x="6166672" y="927693"/>
              <a:ext cx="1445223" cy="584775"/>
              <a:chOff x="6178960" y="864460"/>
              <a:chExt cx="1445223" cy="584775"/>
            </a:xfrm>
          </p:grpSpPr>
          <p:sp>
            <p:nvSpPr>
              <p:cNvPr id="13" name="Rectangle 12">
                <a:extLst>
                  <a:ext uri="{FF2B5EF4-FFF2-40B4-BE49-F238E27FC236}">
                    <a16:creationId xmlns:a16="http://schemas.microsoft.com/office/drawing/2014/main" xmlns="" id="{C3930D22-CE2A-49BB-A4CA-96C841646039}"/>
                  </a:ext>
                </a:extLst>
              </p:cNvPr>
              <p:cNvSpPr/>
              <p:nvPr/>
            </p:nvSpPr>
            <p:spPr>
              <a:xfrm>
                <a:off x="7145570" y="864460"/>
                <a:ext cx="478613" cy="584775"/>
              </a:xfrm>
              <a:prstGeom prst="rect">
                <a:avLst/>
              </a:prstGeom>
              <a:noFill/>
            </p:spPr>
            <p:txBody>
              <a:bodyPr wrap="square">
                <a:spAutoFit/>
              </a:bodyPr>
              <a:lstStyle/>
              <a:p>
                <a:pPr marL="171450" indent="-171450">
                  <a:buFont typeface="Wingdings" panose="05000000000000000000" pitchFamily="2" charset="2"/>
                  <a:buChar char="ü"/>
                </a:pPr>
                <a:r>
                  <a:rPr lang="en-US" sz="3200" dirty="0">
                    <a:solidFill>
                      <a:schemeClr val="accent6">
                        <a:lumMod val="75000"/>
                      </a:schemeClr>
                    </a:solidFill>
                  </a:rPr>
                  <a:t> </a:t>
                </a:r>
              </a:p>
            </p:txBody>
          </p:sp>
          <p:sp>
            <p:nvSpPr>
              <p:cNvPr id="14" name="TextBox 13">
                <a:extLst>
                  <a:ext uri="{FF2B5EF4-FFF2-40B4-BE49-F238E27FC236}">
                    <a16:creationId xmlns:a16="http://schemas.microsoft.com/office/drawing/2014/main" xmlns="" id="{3BD6B9A5-0B26-46B6-AB81-A01A724AF6E1}"/>
                  </a:ext>
                </a:extLst>
              </p:cNvPr>
              <p:cNvSpPr txBox="1"/>
              <p:nvPr/>
            </p:nvSpPr>
            <p:spPr>
              <a:xfrm>
                <a:off x="6178960" y="962743"/>
                <a:ext cx="1183305" cy="400110"/>
              </a:xfrm>
              <a:prstGeom prst="rect">
                <a:avLst/>
              </a:prstGeom>
              <a:noFill/>
            </p:spPr>
            <p:txBody>
              <a:bodyPr wrap="square" rtlCol="0">
                <a:spAutoFit/>
              </a:bodyPr>
              <a:lstStyle/>
              <a:p>
                <a:r>
                  <a:rPr lang="en-US" sz="2000" b="1" i="1" dirty="0">
                    <a:solidFill>
                      <a:srgbClr val="669900"/>
                    </a:solidFill>
                    <a:latin typeface="Times New Roman" panose="02020603050405020304" pitchFamily="18" charset="0"/>
                    <a:cs typeface="Times New Roman" panose="02020603050405020304" pitchFamily="18" charset="0"/>
                  </a:rPr>
                  <a:t>PASSED </a:t>
                </a:r>
                <a:endParaRPr lang="fr-CH" sz="2000" b="1" i="1" dirty="0">
                  <a:solidFill>
                    <a:srgbClr val="6699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12151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A37D9-F450-4F0D-A28D-6617636D1471}"/>
              </a:ext>
            </a:extLst>
          </p:cNvPr>
          <p:cNvSpPr>
            <a:spLocks noGrp="1"/>
          </p:cNvSpPr>
          <p:nvPr>
            <p:ph type="title"/>
          </p:nvPr>
        </p:nvSpPr>
        <p:spPr/>
        <p:txBody>
          <a:bodyPr/>
          <a:lstStyle/>
          <a:p>
            <a:r>
              <a:rPr lang="en-US" dirty="0" smtClean="0"/>
              <a:t>Phase POC summary and </a:t>
            </a:r>
            <a:r>
              <a:rPr lang="en-US" dirty="0" smtClean="0">
                <a:solidFill>
                  <a:srgbClr val="00B050"/>
                </a:solidFill>
              </a:rPr>
              <a:t>way </a:t>
            </a:r>
            <a:r>
              <a:rPr lang="en-US" dirty="0">
                <a:solidFill>
                  <a:srgbClr val="00B050"/>
                </a:solidFill>
              </a:rPr>
              <a:t>forward</a:t>
            </a:r>
            <a:endParaRPr lang="fr-CH" dirty="0">
              <a:solidFill>
                <a:srgbClr val="00B050"/>
              </a:solidFill>
            </a:endParaRPr>
          </a:p>
        </p:txBody>
      </p:sp>
      <p:sp>
        <p:nvSpPr>
          <p:cNvPr id="3" name="Text Placeholder 2">
            <a:extLst>
              <a:ext uri="{FF2B5EF4-FFF2-40B4-BE49-F238E27FC236}">
                <a16:creationId xmlns:a16="http://schemas.microsoft.com/office/drawing/2014/main" xmlns="" id="{D1802199-A09F-47BA-92CB-C2D276E14E6C}"/>
              </a:ext>
            </a:extLst>
          </p:cNvPr>
          <p:cNvSpPr>
            <a:spLocks noGrp="1"/>
          </p:cNvSpPr>
          <p:nvPr>
            <p:ph type="body" sz="quarter" idx="12"/>
          </p:nvPr>
        </p:nvSpPr>
        <p:spPr>
          <a:xfrm>
            <a:off x="228600" y="1098958"/>
            <a:ext cx="8686800" cy="3701642"/>
          </a:xfrm>
        </p:spPr>
        <p:txBody>
          <a:bodyPr>
            <a:normAutofit lnSpcReduction="10000"/>
          </a:bodyPr>
          <a:lstStyle/>
          <a:p>
            <a:pPr marL="285750" indent="-285750">
              <a:buFont typeface="Arial" panose="020B0604020202020204" pitchFamily="34" charset="0"/>
              <a:buChar char="•"/>
            </a:pPr>
            <a:r>
              <a:rPr lang="en-US" dirty="0"/>
              <a:t>G8275.2 PTP profile can be used over maximum 1 (vendor B) or 2 (vendor A) MW hops</a:t>
            </a:r>
          </a:p>
          <a:p>
            <a:pPr marL="285750" indent="-285750">
              <a:buFont typeface="Arial" panose="020B0604020202020204" pitchFamily="34" charset="0"/>
              <a:buChar char="•"/>
            </a:pPr>
            <a:r>
              <a:rPr lang="en-US" dirty="0"/>
              <a:t>Enabling G8275.1 BC is the only way to deliver phase over longer MW chains</a:t>
            </a:r>
          </a:p>
          <a:p>
            <a:pPr marL="285750" indent="-285750">
              <a:buFont typeface="Arial" panose="020B0604020202020204" pitchFamily="34" charset="0"/>
              <a:buChar char="•"/>
            </a:pPr>
            <a:r>
              <a:rPr lang="en-US" u="sng" dirty="0"/>
              <a:t>MW vendor A:</a:t>
            </a:r>
          </a:p>
          <a:p>
            <a:pPr marL="458391" lvl="1" indent="-285750"/>
            <a:r>
              <a:rPr lang="en-US" dirty="0">
                <a:solidFill>
                  <a:srgbClr val="00B050"/>
                </a:solidFill>
              </a:rPr>
              <a:t>Upgrade all </a:t>
            </a:r>
            <a:r>
              <a:rPr lang="en-US" dirty="0" smtClean="0"/>
              <a:t>“</a:t>
            </a:r>
            <a:r>
              <a:rPr lang="en-US" dirty="0" smtClean="0">
                <a:solidFill>
                  <a:srgbClr val="FF0000"/>
                </a:solidFill>
              </a:rPr>
              <a:t>A2</a:t>
            </a:r>
            <a:r>
              <a:rPr lang="en-US" dirty="0" smtClean="0"/>
              <a:t>” </a:t>
            </a:r>
            <a:r>
              <a:rPr lang="en-US" dirty="0"/>
              <a:t>MW systems for BC support</a:t>
            </a:r>
          </a:p>
          <a:p>
            <a:pPr marL="458391" lvl="1" indent="-285750"/>
            <a:r>
              <a:rPr lang="en-US" dirty="0">
                <a:solidFill>
                  <a:srgbClr val="00B050"/>
                </a:solidFill>
              </a:rPr>
              <a:t>Replace all  </a:t>
            </a:r>
            <a:r>
              <a:rPr lang="en-US" dirty="0" smtClean="0"/>
              <a:t>“</a:t>
            </a:r>
            <a:r>
              <a:rPr lang="en-US" dirty="0" smtClean="0">
                <a:solidFill>
                  <a:srgbClr val="FF0000"/>
                </a:solidFill>
              </a:rPr>
              <a:t>A1</a:t>
            </a:r>
            <a:r>
              <a:rPr lang="en-US" dirty="0" smtClean="0"/>
              <a:t>” </a:t>
            </a:r>
            <a:r>
              <a:rPr lang="en-US" dirty="0"/>
              <a:t>MW systems (not upgradeable) with new A2 systems with BC Support</a:t>
            </a:r>
          </a:p>
          <a:p>
            <a:pPr marL="285750" indent="-285750">
              <a:buFont typeface="Arial" panose="020B0604020202020204" pitchFamily="34" charset="0"/>
              <a:buChar char="•"/>
            </a:pPr>
            <a:r>
              <a:rPr lang="en-US" u="sng" dirty="0"/>
              <a:t>MW vendor B</a:t>
            </a:r>
          </a:p>
          <a:p>
            <a:pPr marL="458391" lvl="1" indent="-285750"/>
            <a:r>
              <a:rPr lang="en-US" dirty="0">
                <a:solidFill>
                  <a:srgbClr val="00B050"/>
                </a:solidFill>
              </a:rPr>
              <a:t>Replace</a:t>
            </a:r>
            <a:r>
              <a:rPr lang="en-US" dirty="0"/>
              <a:t> the “</a:t>
            </a:r>
            <a:r>
              <a:rPr lang="en-US" dirty="0">
                <a:solidFill>
                  <a:srgbClr val="FF0000"/>
                </a:solidFill>
              </a:rPr>
              <a:t>old</a:t>
            </a:r>
            <a:r>
              <a:rPr lang="en-US" dirty="0"/>
              <a:t>” MW systems (not upgradeable) with the “</a:t>
            </a:r>
            <a:r>
              <a:rPr lang="en-US" dirty="0">
                <a:solidFill>
                  <a:srgbClr val="FF0000"/>
                </a:solidFill>
              </a:rPr>
              <a:t>new</a:t>
            </a:r>
            <a:r>
              <a:rPr lang="en-US" dirty="0"/>
              <a:t>” systems with BC Support</a:t>
            </a:r>
          </a:p>
          <a:p>
            <a:pPr marL="458391" lvl="1" indent="-285750"/>
            <a:r>
              <a:rPr lang="en-US" u="sng" dirty="0" smtClean="0"/>
              <a:t>OSA to Propose </a:t>
            </a:r>
            <a:r>
              <a:rPr lang="en-US" u="sng" dirty="0" smtClean="0">
                <a:solidFill>
                  <a:srgbClr val="00B050"/>
                </a:solidFill>
              </a:rPr>
              <a:t>“Intermediate” </a:t>
            </a:r>
            <a:r>
              <a:rPr lang="en-US" u="sng" dirty="0" smtClean="0"/>
              <a:t>cost </a:t>
            </a:r>
            <a:r>
              <a:rPr lang="en-US" u="sng" dirty="0"/>
              <a:t>effective </a:t>
            </a:r>
            <a:r>
              <a:rPr lang="en-US" u="sng" dirty="0" smtClean="0"/>
              <a:t>Solution to </a:t>
            </a:r>
            <a:r>
              <a:rPr lang="en-US" u="sng" dirty="0"/>
              <a:t>enable phase delivery on hybrid chains </a:t>
            </a:r>
            <a:r>
              <a:rPr lang="en-US" u="sng" dirty="0" smtClean="0"/>
              <a:t>until completing the full MW swap to “new” MW system </a:t>
            </a:r>
            <a:endParaRPr lang="en-US" u="sng" dirty="0"/>
          </a:p>
          <a:p>
            <a:pPr marL="285750" indent="-285750">
              <a:buFont typeface="Arial" panose="020B0604020202020204" pitchFamily="34" charset="0"/>
              <a:buChar char="•"/>
            </a:pPr>
            <a:r>
              <a:rPr lang="en-US" dirty="0"/>
              <a:t>Schedule further tests to prove G.8275.1 performance</a:t>
            </a:r>
          </a:p>
          <a:p>
            <a:pPr marL="285750" indent="-285750">
              <a:buFont typeface="Arial" panose="020B0604020202020204" pitchFamily="34" charset="0"/>
              <a:buChar char="•"/>
            </a:pPr>
            <a:endParaRPr lang="fr-CH" dirty="0"/>
          </a:p>
        </p:txBody>
      </p:sp>
    </p:spTree>
    <p:extLst>
      <p:ext uri="{BB962C8B-B14F-4D97-AF65-F5344CB8AC3E}">
        <p14:creationId xmlns:p14="http://schemas.microsoft.com/office/powerpoint/2010/main" val="335910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53534"/>
                </a:solidFill>
              </a:rPr>
              <a:t>3</a:t>
            </a:r>
            <a:r>
              <a:rPr lang="en-US" baseline="30000" dirty="0">
                <a:solidFill>
                  <a:srgbClr val="E53534"/>
                </a:solidFill>
              </a:rPr>
              <a:t>rd</a:t>
            </a:r>
            <a:r>
              <a:rPr lang="en-US" dirty="0">
                <a:solidFill>
                  <a:srgbClr val="E53534"/>
                </a:solidFill>
              </a:rPr>
              <a:t> evolution option 1:</a:t>
            </a:r>
            <a:r>
              <a:rPr lang="en-US" dirty="0"/>
              <a:t> SFP </a:t>
            </a:r>
            <a:r>
              <a:rPr lang="en-US" dirty="0" smtClean="0"/>
              <a:t>Sync Plug@ </a:t>
            </a:r>
            <a:r>
              <a:rPr lang="en-US" dirty="0">
                <a:solidFill>
                  <a:srgbClr val="00B050"/>
                </a:solidFill>
              </a:rPr>
              <a:t>“old” </a:t>
            </a:r>
            <a:r>
              <a:rPr lang="en-US" dirty="0"/>
              <a:t>MW </a:t>
            </a:r>
            <a:r>
              <a:rPr lang="en-US" dirty="0" smtClean="0"/>
              <a:t>Vendor “</a:t>
            </a:r>
            <a:endParaRPr lang="en-US" dirty="0"/>
          </a:p>
        </p:txBody>
      </p:sp>
      <p:sp>
        <p:nvSpPr>
          <p:cNvPr id="7" name="TextBox 6"/>
          <p:cNvSpPr txBox="1"/>
          <p:nvPr/>
        </p:nvSpPr>
        <p:spPr>
          <a:xfrm>
            <a:off x="959796" y="4187304"/>
            <a:ext cx="682233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t>This scenario is </a:t>
            </a:r>
            <a:r>
              <a:rPr lang="en-US" sz="1400" dirty="0">
                <a:solidFill>
                  <a:srgbClr val="E53534"/>
                </a:solidFill>
              </a:rPr>
              <a:t>not recommended </a:t>
            </a:r>
            <a:r>
              <a:rPr lang="en-US" sz="1400" dirty="0"/>
              <a:t>as the PTP will encounter asymmetry on the old MW links</a:t>
            </a:r>
          </a:p>
        </p:txBody>
      </p:sp>
      <p:sp>
        <p:nvSpPr>
          <p:cNvPr id="5" name="Down Arrow 4"/>
          <p:cNvSpPr/>
          <p:nvPr/>
        </p:nvSpPr>
        <p:spPr>
          <a:xfrm>
            <a:off x="7093125" y="1293223"/>
            <a:ext cx="1734720" cy="254596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PTP G8275.1</a:t>
            </a:r>
          </a:p>
          <a:p>
            <a:pPr algn="ctr"/>
            <a:endParaRPr lang="en-US" dirty="0"/>
          </a:p>
        </p:txBody>
      </p:sp>
      <p:sp>
        <p:nvSpPr>
          <p:cNvPr id="10" name="TextBox 9"/>
          <p:cNvSpPr txBox="1"/>
          <p:nvPr/>
        </p:nvSpPr>
        <p:spPr>
          <a:xfrm>
            <a:off x="2096513" y="2410763"/>
            <a:ext cx="1271081" cy="307777"/>
          </a:xfrm>
          <a:prstGeom prst="rect">
            <a:avLst/>
          </a:prstGeom>
          <a:noFill/>
        </p:spPr>
        <p:txBody>
          <a:bodyPr wrap="square" rtlCol="0">
            <a:spAutoFit/>
          </a:bodyPr>
          <a:lstStyle/>
          <a:p>
            <a:r>
              <a:rPr lang="en-US" sz="1400" dirty="0">
                <a:solidFill>
                  <a:schemeClr val="bg1">
                    <a:lumMod val="95000"/>
                  </a:schemeClr>
                </a:solidFill>
              </a:rPr>
              <a:t>PTP G8275.2</a:t>
            </a:r>
          </a:p>
        </p:txBody>
      </p:sp>
      <p:grpSp>
        <p:nvGrpSpPr>
          <p:cNvPr id="3" name="Group 2">
            <a:extLst>
              <a:ext uri="{FF2B5EF4-FFF2-40B4-BE49-F238E27FC236}">
                <a16:creationId xmlns:a16="http://schemas.microsoft.com/office/drawing/2014/main" xmlns="" id="{E8E72B93-9177-4B1F-96C3-C56C5208C3C7}"/>
              </a:ext>
            </a:extLst>
          </p:cNvPr>
          <p:cNvGrpSpPr/>
          <p:nvPr/>
        </p:nvGrpSpPr>
        <p:grpSpPr>
          <a:xfrm>
            <a:off x="3976272" y="1885813"/>
            <a:ext cx="370390" cy="875402"/>
            <a:chOff x="3976272" y="1885813"/>
            <a:chExt cx="370390" cy="875402"/>
          </a:xfrm>
        </p:grpSpPr>
        <p:sp>
          <p:nvSpPr>
            <p:cNvPr id="11" name="Rectangle 10">
              <a:extLst>
                <a:ext uri="{FF2B5EF4-FFF2-40B4-BE49-F238E27FC236}">
                  <a16:creationId xmlns:a16="http://schemas.microsoft.com/office/drawing/2014/main" xmlns="" id="{858A44AE-77E5-4E7F-941B-4B5E9DB9C4F2}"/>
                </a:ext>
              </a:extLst>
            </p:cNvPr>
            <p:cNvSpPr/>
            <p:nvPr/>
          </p:nvSpPr>
          <p:spPr>
            <a:xfrm>
              <a:off x="3976272" y="1885813"/>
              <a:ext cx="246927" cy="85350"/>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xmlns="" id="{9E92236C-3FE2-4DDB-A96A-DB6999C96423}"/>
                </a:ext>
              </a:extLst>
            </p:cNvPr>
            <p:cNvSpPr/>
            <p:nvPr/>
          </p:nvSpPr>
          <p:spPr>
            <a:xfrm>
              <a:off x="4099735" y="2675865"/>
              <a:ext cx="246927" cy="85350"/>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pic>
        <p:nvPicPr>
          <p:cNvPr id="6" name="Picture 5"/>
          <p:cNvPicPr>
            <a:picLocks noChangeAspect="1"/>
          </p:cNvPicPr>
          <p:nvPr/>
        </p:nvPicPr>
        <p:blipFill>
          <a:blip r:embed="rId2"/>
          <a:stretch>
            <a:fillRect/>
          </a:stretch>
        </p:blipFill>
        <p:spPr>
          <a:xfrm>
            <a:off x="1468618" y="815454"/>
            <a:ext cx="4848225" cy="3371850"/>
          </a:xfrm>
          <a:prstGeom prst="rect">
            <a:avLst/>
          </a:prstGeom>
        </p:spPr>
      </p:pic>
      <p:sp>
        <p:nvSpPr>
          <p:cNvPr id="8" name="TextBox 7"/>
          <p:cNvSpPr txBox="1"/>
          <p:nvPr/>
        </p:nvSpPr>
        <p:spPr>
          <a:xfrm>
            <a:off x="4441372" y="1293223"/>
            <a:ext cx="705394" cy="200055"/>
          </a:xfrm>
          <a:prstGeom prst="rect">
            <a:avLst/>
          </a:prstGeom>
          <a:noFill/>
        </p:spPr>
        <p:txBody>
          <a:bodyPr wrap="square" rtlCol="0">
            <a:spAutoFit/>
          </a:bodyPr>
          <a:lstStyle/>
          <a:p>
            <a:r>
              <a:rPr lang="en-US" sz="700" dirty="0" smtClean="0">
                <a:solidFill>
                  <a:schemeClr val="bg1"/>
                </a:solidFill>
              </a:rPr>
              <a:t>“New”</a:t>
            </a:r>
          </a:p>
        </p:txBody>
      </p:sp>
      <p:sp>
        <p:nvSpPr>
          <p:cNvPr id="13" name="TextBox 12"/>
          <p:cNvSpPr txBox="1"/>
          <p:nvPr/>
        </p:nvSpPr>
        <p:spPr>
          <a:xfrm>
            <a:off x="3675189" y="3418198"/>
            <a:ext cx="777241" cy="200055"/>
          </a:xfrm>
          <a:prstGeom prst="rect">
            <a:avLst/>
          </a:prstGeom>
          <a:noFill/>
        </p:spPr>
        <p:txBody>
          <a:bodyPr wrap="square" rtlCol="0">
            <a:spAutoFit/>
          </a:bodyPr>
          <a:lstStyle/>
          <a:p>
            <a:r>
              <a:rPr lang="en-US" sz="700" dirty="0" smtClean="0">
                <a:solidFill>
                  <a:schemeClr val="bg1"/>
                </a:solidFill>
              </a:rPr>
              <a:t>“New”</a:t>
            </a:r>
          </a:p>
        </p:txBody>
      </p:sp>
      <p:sp>
        <p:nvSpPr>
          <p:cNvPr id="14" name="TextBox 13"/>
          <p:cNvSpPr txBox="1"/>
          <p:nvPr/>
        </p:nvSpPr>
        <p:spPr>
          <a:xfrm>
            <a:off x="3711112" y="2653854"/>
            <a:ext cx="705394" cy="200055"/>
          </a:xfrm>
          <a:prstGeom prst="rect">
            <a:avLst/>
          </a:prstGeom>
          <a:noFill/>
        </p:spPr>
        <p:txBody>
          <a:bodyPr wrap="square" rtlCol="0">
            <a:spAutoFit/>
          </a:bodyPr>
          <a:lstStyle/>
          <a:p>
            <a:r>
              <a:rPr lang="en-US" sz="700" dirty="0">
                <a:solidFill>
                  <a:schemeClr val="tx1">
                    <a:lumMod val="65000"/>
                    <a:lumOff val="35000"/>
                  </a:schemeClr>
                </a:solidFill>
              </a:rPr>
              <a:t>“”old””</a:t>
            </a:r>
          </a:p>
        </p:txBody>
      </p:sp>
      <p:sp>
        <p:nvSpPr>
          <p:cNvPr id="15" name="TextBox 14"/>
          <p:cNvSpPr txBox="1"/>
          <p:nvPr/>
        </p:nvSpPr>
        <p:spPr>
          <a:xfrm>
            <a:off x="3623575" y="1871130"/>
            <a:ext cx="705394" cy="200055"/>
          </a:xfrm>
          <a:prstGeom prst="rect">
            <a:avLst/>
          </a:prstGeom>
          <a:noFill/>
        </p:spPr>
        <p:txBody>
          <a:bodyPr wrap="square" rtlCol="0">
            <a:spAutoFit/>
          </a:bodyPr>
          <a:lstStyle/>
          <a:p>
            <a:r>
              <a:rPr lang="en-US" sz="700" dirty="0">
                <a:solidFill>
                  <a:schemeClr val="tx1">
                    <a:lumMod val="65000"/>
                    <a:lumOff val="35000"/>
                  </a:schemeClr>
                </a:solidFill>
              </a:rPr>
              <a:t>“”old””</a:t>
            </a:r>
          </a:p>
        </p:txBody>
      </p:sp>
    </p:spTree>
    <p:extLst>
      <p:ext uri="{BB962C8B-B14F-4D97-AF65-F5344CB8AC3E}">
        <p14:creationId xmlns:p14="http://schemas.microsoft.com/office/powerpoint/2010/main" val="60541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E53534"/>
                </a:solidFill>
              </a:rPr>
              <a:t>3</a:t>
            </a:r>
            <a:r>
              <a:rPr lang="en-US" baseline="30000" dirty="0">
                <a:solidFill>
                  <a:srgbClr val="E53534"/>
                </a:solidFill>
              </a:rPr>
              <a:t>rd</a:t>
            </a:r>
            <a:r>
              <a:rPr lang="en-US" dirty="0">
                <a:solidFill>
                  <a:srgbClr val="E53534"/>
                </a:solidFill>
              </a:rPr>
              <a:t> evolution option 2:</a:t>
            </a:r>
            <a:r>
              <a:rPr lang="en-US" dirty="0"/>
              <a:t> </a:t>
            </a:r>
            <a:r>
              <a:rPr lang="en-US" dirty="0" smtClean="0"/>
              <a:t>SFP Sync Plug @ </a:t>
            </a:r>
            <a:r>
              <a:rPr lang="en-US" dirty="0">
                <a:solidFill>
                  <a:srgbClr val="00B050"/>
                </a:solidFill>
              </a:rPr>
              <a:t>“new” </a:t>
            </a:r>
            <a:r>
              <a:rPr lang="en-US" dirty="0"/>
              <a:t>MW links</a:t>
            </a:r>
          </a:p>
        </p:txBody>
      </p:sp>
      <p:sp>
        <p:nvSpPr>
          <p:cNvPr id="7" name="TextBox 6"/>
          <p:cNvSpPr txBox="1"/>
          <p:nvPr/>
        </p:nvSpPr>
        <p:spPr>
          <a:xfrm>
            <a:off x="733730" y="4689994"/>
            <a:ext cx="6822332"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t>This scenario </a:t>
            </a:r>
            <a:r>
              <a:rPr lang="en-US" sz="1400" dirty="0">
                <a:solidFill>
                  <a:srgbClr val="E53534"/>
                </a:solidFill>
              </a:rPr>
              <a:t>recommended</a:t>
            </a:r>
            <a:r>
              <a:rPr lang="en-US" sz="1400" dirty="0"/>
              <a:t> as the PTP will not encounter asymmetry</a:t>
            </a:r>
          </a:p>
        </p:txBody>
      </p:sp>
      <p:sp>
        <p:nvSpPr>
          <p:cNvPr id="5" name="Down Arrow 4"/>
          <p:cNvSpPr/>
          <p:nvPr/>
        </p:nvSpPr>
        <p:spPr>
          <a:xfrm>
            <a:off x="7584330" y="1026191"/>
            <a:ext cx="1331069" cy="955236"/>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a:t>PTP G8275.1</a:t>
            </a:r>
          </a:p>
        </p:txBody>
      </p:sp>
      <p:cxnSp>
        <p:nvCxnSpPr>
          <p:cNvPr id="9" name="Straight Connector 8"/>
          <p:cNvCxnSpPr/>
          <p:nvPr/>
        </p:nvCxnSpPr>
        <p:spPr>
          <a:xfrm>
            <a:off x="7726680" y="2050869"/>
            <a:ext cx="1015241" cy="1249"/>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11" name="Down Arrow 10"/>
          <p:cNvSpPr/>
          <p:nvPr/>
        </p:nvSpPr>
        <p:spPr>
          <a:xfrm>
            <a:off x="7584330" y="2157959"/>
            <a:ext cx="1331069" cy="1134438"/>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050" dirty="0"/>
              <a:t>PTP G8275.2</a:t>
            </a:r>
          </a:p>
        </p:txBody>
      </p:sp>
      <p:sp>
        <p:nvSpPr>
          <p:cNvPr id="13" name="Down Arrow 12"/>
          <p:cNvSpPr/>
          <p:nvPr/>
        </p:nvSpPr>
        <p:spPr>
          <a:xfrm>
            <a:off x="7584330" y="3468388"/>
            <a:ext cx="1331069" cy="1115438"/>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a:t>PTP G8275.1</a:t>
            </a:r>
          </a:p>
        </p:txBody>
      </p:sp>
      <p:cxnSp>
        <p:nvCxnSpPr>
          <p:cNvPr id="19" name="Straight Connector 18"/>
          <p:cNvCxnSpPr/>
          <p:nvPr/>
        </p:nvCxnSpPr>
        <p:spPr>
          <a:xfrm>
            <a:off x="7718988" y="3360971"/>
            <a:ext cx="1015241" cy="1249"/>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2"/>
          <a:stretch>
            <a:fillRect/>
          </a:stretch>
        </p:blipFill>
        <p:spPr>
          <a:xfrm>
            <a:off x="1143876" y="690937"/>
            <a:ext cx="6274338" cy="3813872"/>
          </a:xfrm>
          <a:prstGeom prst="rect">
            <a:avLst/>
          </a:prstGeom>
        </p:spPr>
      </p:pic>
    </p:spTree>
    <p:extLst>
      <p:ext uri="{BB962C8B-B14F-4D97-AF65-F5344CB8AC3E}">
        <p14:creationId xmlns:p14="http://schemas.microsoft.com/office/powerpoint/2010/main" val="277109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7E616-B32D-4257-B9BB-E4E7539F0A46}"/>
              </a:ext>
            </a:extLst>
          </p:cNvPr>
          <p:cNvSpPr>
            <a:spLocks noGrp="1"/>
          </p:cNvSpPr>
          <p:nvPr>
            <p:ph type="title"/>
          </p:nvPr>
        </p:nvSpPr>
        <p:spPr/>
        <p:txBody>
          <a:bodyPr/>
          <a:lstStyle/>
          <a:p>
            <a:r>
              <a:rPr lang="en-US" dirty="0"/>
              <a:t>Conclusions</a:t>
            </a:r>
            <a:endParaRPr lang="fr-CH" dirty="0"/>
          </a:p>
        </p:txBody>
      </p:sp>
      <p:sp>
        <p:nvSpPr>
          <p:cNvPr id="3" name="Text Placeholder 2">
            <a:extLst>
              <a:ext uri="{FF2B5EF4-FFF2-40B4-BE49-F238E27FC236}">
                <a16:creationId xmlns:a16="http://schemas.microsoft.com/office/drawing/2014/main" xmlns="" id="{EEF32EDD-1013-4513-96FD-EC3B884F21D3}"/>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smtClean="0"/>
              <a:t>Extensive </a:t>
            </a:r>
            <a:r>
              <a:rPr lang="en-US" dirty="0">
                <a:solidFill>
                  <a:srgbClr val="E53534"/>
                </a:solidFill>
              </a:rPr>
              <a:t>performance testing</a:t>
            </a:r>
            <a:r>
              <a:rPr lang="en-US" dirty="0"/>
              <a:t> was necessary to verify </a:t>
            </a:r>
            <a:r>
              <a:rPr lang="en-US" dirty="0" smtClean="0"/>
              <a:t>PTP Frequency/Phase whether </a:t>
            </a:r>
            <a:r>
              <a:rPr lang="en-US" dirty="0"/>
              <a:t>existing network infrastructure is able to transport synchronization  with the required performance</a:t>
            </a:r>
          </a:p>
          <a:p>
            <a:pPr marL="285750" indent="-285750">
              <a:buFont typeface="Arial" panose="020B0604020202020204" pitchFamily="34" charset="0"/>
              <a:buChar char="•"/>
            </a:pPr>
            <a:r>
              <a:rPr lang="en-US" dirty="0">
                <a:solidFill>
                  <a:srgbClr val="E53534"/>
                </a:solidFill>
              </a:rPr>
              <a:t>G.8275.2</a:t>
            </a:r>
            <a:r>
              <a:rPr lang="en-US" dirty="0"/>
              <a:t> PTP profile </a:t>
            </a:r>
            <a:r>
              <a:rPr lang="en-US" dirty="0">
                <a:solidFill>
                  <a:srgbClr val="E53534"/>
                </a:solidFill>
              </a:rPr>
              <a:t>proved inadequate</a:t>
            </a:r>
            <a:r>
              <a:rPr lang="en-US" dirty="0"/>
              <a:t> in microwave access network</a:t>
            </a:r>
          </a:p>
          <a:p>
            <a:pPr marL="285750" indent="-285750">
              <a:buFont typeface="Arial" panose="020B0604020202020204" pitchFamily="34" charset="0"/>
              <a:buChar char="•"/>
            </a:pPr>
            <a:r>
              <a:rPr lang="en-US" dirty="0">
                <a:solidFill>
                  <a:srgbClr val="E53534"/>
                </a:solidFill>
              </a:rPr>
              <a:t>G.8275.1</a:t>
            </a:r>
            <a:r>
              <a:rPr lang="en-US" dirty="0"/>
              <a:t> in the access network is </a:t>
            </a:r>
            <a:r>
              <a:rPr lang="en-US" dirty="0">
                <a:solidFill>
                  <a:srgbClr val="E53534"/>
                </a:solidFill>
              </a:rPr>
              <a:t>the way to go</a:t>
            </a:r>
            <a:r>
              <a:rPr lang="en-US" dirty="0"/>
              <a:t> in this case</a:t>
            </a:r>
          </a:p>
          <a:p>
            <a:pPr marL="285750" indent="-285750">
              <a:buFont typeface="Arial" panose="020B0604020202020204" pitchFamily="34" charset="0"/>
              <a:buChar char="•"/>
            </a:pPr>
            <a:r>
              <a:rPr lang="en-US" dirty="0">
                <a:solidFill>
                  <a:srgbClr val="E53534"/>
                </a:solidFill>
              </a:rPr>
              <a:t>Further tests</a:t>
            </a:r>
            <a:r>
              <a:rPr lang="en-US" dirty="0"/>
              <a:t> with </a:t>
            </a:r>
            <a:r>
              <a:rPr lang="en-US" dirty="0">
                <a:solidFill>
                  <a:srgbClr val="E53534"/>
                </a:solidFill>
              </a:rPr>
              <a:t>G.8275.1</a:t>
            </a:r>
            <a:r>
              <a:rPr lang="en-US" dirty="0"/>
              <a:t> </a:t>
            </a:r>
            <a:r>
              <a:rPr lang="en-US" dirty="0" smtClean="0"/>
              <a:t>are under way</a:t>
            </a:r>
          </a:p>
        </p:txBody>
      </p:sp>
    </p:spTree>
    <p:extLst>
      <p:ext uri="{BB962C8B-B14F-4D97-AF65-F5344CB8AC3E}">
        <p14:creationId xmlns:p14="http://schemas.microsoft.com/office/powerpoint/2010/main" val="588611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2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B7CA9-2561-450A-8739-5632D7074E6E}"/>
              </a:ext>
            </a:extLst>
          </p:cNvPr>
          <p:cNvSpPr>
            <a:spLocks noGrp="1"/>
          </p:cNvSpPr>
          <p:nvPr>
            <p:ph type="title"/>
          </p:nvPr>
        </p:nvSpPr>
        <p:spPr/>
        <p:txBody>
          <a:bodyPr/>
          <a:lstStyle/>
          <a:p>
            <a:r>
              <a:rPr lang="en-US" dirty="0"/>
              <a:t>Outline</a:t>
            </a:r>
            <a:endParaRPr lang="fr-CH" dirty="0"/>
          </a:p>
        </p:txBody>
      </p:sp>
      <p:sp>
        <p:nvSpPr>
          <p:cNvPr id="3" name="Text Placeholder 2">
            <a:extLst>
              <a:ext uri="{FF2B5EF4-FFF2-40B4-BE49-F238E27FC236}">
                <a16:creationId xmlns:a16="http://schemas.microsoft.com/office/drawing/2014/main" xmlns="" id="{AFEEC605-4BFE-47E1-9EF2-989B8D6767F4}"/>
              </a:ext>
            </a:extLst>
          </p:cNvPr>
          <p:cNvSpPr>
            <a:spLocks noGrp="1"/>
          </p:cNvSpPr>
          <p:nvPr>
            <p:ph type="body" sz="quarter" idx="12"/>
          </p:nvPr>
        </p:nvSpPr>
        <p:spPr/>
        <p:txBody>
          <a:bodyPr/>
          <a:lstStyle/>
          <a:p>
            <a:pPr marL="285750" indent="-285750">
              <a:buFont typeface="Arial" panose="020B0604020202020204" pitchFamily="34" charset="0"/>
              <a:buChar char="•"/>
            </a:pPr>
            <a:r>
              <a:rPr lang="en-US" dirty="0"/>
              <a:t>Case study of a collaborative project between Orange Egypt and </a:t>
            </a:r>
            <a:r>
              <a:rPr lang="en-US" dirty="0" err="1"/>
              <a:t>Oscilloquartz</a:t>
            </a:r>
            <a:endParaRPr lang="en-US" dirty="0"/>
          </a:p>
          <a:p>
            <a:pPr marL="285750" indent="-285750">
              <a:buFont typeface="Arial" panose="020B0604020202020204" pitchFamily="34" charset="0"/>
              <a:buChar char="•"/>
            </a:pPr>
            <a:r>
              <a:rPr lang="en-US" dirty="0"/>
              <a:t>Project objective: evolution of synchronization from </a:t>
            </a:r>
            <a:r>
              <a:rPr lang="en-US" dirty="0">
                <a:solidFill>
                  <a:srgbClr val="E53534"/>
                </a:solidFill>
              </a:rPr>
              <a:t>TDM-frequency</a:t>
            </a:r>
            <a:r>
              <a:rPr lang="en-US" dirty="0"/>
              <a:t> to </a:t>
            </a:r>
            <a:r>
              <a:rPr lang="en-US" dirty="0">
                <a:solidFill>
                  <a:srgbClr val="E53534"/>
                </a:solidFill>
              </a:rPr>
              <a:t>PTP-phase</a:t>
            </a:r>
          </a:p>
          <a:p>
            <a:pPr marL="285750" indent="-285750">
              <a:buFont typeface="Arial" panose="020B0604020202020204" pitchFamily="34" charset="0"/>
              <a:buChar char="•"/>
            </a:pPr>
            <a:r>
              <a:rPr lang="en-US" dirty="0"/>
              <a:t>Evolution in </a:t>
            </a:r>
            <a:r>
              <a:rPr lang="en-US" dirty="0">
                <a:solidFill>
                  <a:srgbClr val="E53534"/>
                </a:solidFill>
              </a:rPr>
              <a:t>phases</a:t>
            </a:r>
          </a:p>
          <a:p>
            <a:pPr marL="285750" indent="-285750">
              <a:buFont typeface="Arial" panose="020B0604020202020204" pitchFamily="34" charset="0"/>
              <a:buChar char="•"/>
            </a:pPr>
            <a:r>
              <a:rPr lang="en-US" dirty="0"/>
              <a:t>Constraints from the </a:t>
            </a:r>
            <a:r>
              <a:rPr lang="en-US" dirty="0">
                <a:solidFill>
                  <a:srgbClr val="E53534"/>
                </a:solidFill>
              </a:rPr>
              <a:t>existing transport network</a:t>
            </a:r>
            <a:r>
              <a:rPr lang="en-US" dirty="0"/>
              <a:t> and its </a:t>
            </a:r>
            <a:r>
              <a:rPr lang="en-US" dirty="0">
                <a:solidFill>
                  <a:srgbClr val="E53534"/>
                </a:solidFill>
              </a:rPr>
              <a:t>evolution potential</a:t>
            </a:r>
          </a:p>
          <a:p>
            <a:pPr marL="285750" indent="-285750">
              <a:buFont typeface="Arial" panose="020B0604020202020204" pitchFamily="34" charset="0"/>
              <a:buChar char="•"/>
            </a:pPr>
            <a:r>
              <a:rPr lang="en-US" dirty="0">
                <a:solidFill>
                  <a:srgbClr val="E53534"/>
                </a:solidFill>
              </a:rPr>
              <a:t>Testing:</a:t>
            </a:r>
            <a:r>
              <a:rPr lang="en-US" dirty="0"/>
              <a:t> can the performance objectives be met?</a:t>
            </a:r>
          </a:p>
          <a:p>
            <a:pPr marL="285750" indent="-285750">
              <a:buFont typeface="Arial" panose="020B0604020202020204" pitchFamily="34" charset="0"/>
              <a:buChar char="•"/>
            </a:pPr>
            <a:r>
              <a:rPr lang="en-US" dirty="0"/>
              <a:t>Comparison of </a:t>
            </a:r>
            <a:r>
              <a:rPr lang="en-US" dirty="0">
                <a:solidFill>
                  <a:srgbClr val="E53534"/>
                </a:solidFill>
              </a:rPr>
              <a:t>PTP profiles</a:t>
            </a:r>
            <a:r>
              <a:rPr lang="en-US" dirty="0"/>
              <a:t> for phase</a:t>
            </a:r>
          </a:p>
          <a:p>
            <a:pPr marL="285750" indent="-285750">
              <a:buFont typeface="Arial" panose="020B0604020202020204" pitchFamily="34" charset="0"/>
              <a:buChar char="•"/>
            </a:pPr>
            <a:r>
              <a:rPr lang="en-US" dirty="0"/>
              <a:t>Conclusions and </a:t>
            </a:r>
            <a:r>
              <a:rPr lang="en-US" dirty="0">
                <a:solidFill>
                  <a:srgbClr val="E53534"/>
                </a:solidFill>
              </a:rPr>
              <a:t>future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fr-CH" dirty="0"/>
          </a:p>
        </p:txBody>
      </p:sp>
    </p:spTree>
    <p:extLst>
      <p:ext uri="{BB962C8B-B14F-4D97-AF65-F5344CB8AC3E}">
        <p14:creationId xmlns:p14="http://schemas.microsoft.com/office/powerpoint/2010/main" val="1627480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p:cNvSpPr/>
          <p:nvPr/>
        </p:nvSpPr>
        <p:spPr>
          <a:xfrm>
            <a:off x="7570467" y="3491423"/>
            <a:ext cx="1362171" cy="128146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6" name="TextBox 175"/>
          <p:cNvSpPr txBox="1"/>
          <p:nvPr/>
        </p:nvSpPr>
        <p:spPr>
          <a:xfrm>
            <a:off x="7537553" y="4538354"/>
            <a:ext cx="1361262" cy="276999"/>
          </a:xfrm>
          <a:prstGeom prst="rect">
            <a:avLst/>
          </a:prstGeom>
          <a:noFill/>
        </p:spPr>
        <p:txBody>
          <a:bodyPr wrap="square" rtlCol="0">
            <a:spAutoFit/>
          </a:bodyPr>
          <a:lstStyle/>
          <a:p>
            <a:r>
              <a:rPr lang="en-US" sz="1200" i="1" dirty="0"/>
              <a:t>2G/3G TDM Site</a:t>
            </a:r>
          </a:p>
        </p:txBody>
      </p:sp>
      <p:sp>
        <p:nvSpPr>
          <p:cNvPr id="173" name="Rectangle 172"/>
          <p:cNvSpPr/>
          <p:nvPr/>
        </p:nvSpPr>
        <p:spPr>
          <a:xfrm>
            <a:off x="7537553" y="1623505"/>
            <a:ext cx="1362171" cy="15034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375943" y="729564"/>
            <a:ext cx="5713572" cy="1839677"/>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035" y="-68905"/>
            <a:ext cx="8686800" cy="685799"/>
          </a:xfrm>
        </p:spPr>
        <p:txBody>
          <a:bodyPr/>
          <a:lstStyle/>
          <a:p>
            <a:r>
              <a:rPr lang="en-US" dirty="0">
                <a:solidFill>
                  <a:srgbClr val="E53534"/>
                </a:solidFill>
              </a:rPr>
              <a:t>Initial situation:</a:t>
            </a:r>
            <a:r>
              <a:rPr lang="en-US" dirty="0"/>
              <a:t> TDM sync network / frequency </a:t>
            </a:r>
          </a:p>
        </p:txBody>
      </p:sp>
      <p:sp>
        <p:nvSpPr>
          <p:cNvPr id="12" name="Rectangle 11"/>
          <p:cNvSpPr/>
          <p:nvPr/>
        </p:nvSpPr>
        <p:spPr>
          <a:xfrm>
            <a:off x="830448" y="864347"/>
            <a:ext cx="2573317" cy="11732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3" name="Picture 12" descr="\\swatchgroupnet\osa\Group\BUT\PM\Produits\5548C-SSU\Presales documents\5. Pictures\5548C SSU-E60\Janvier 2014\5548C E60 bais 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4279" y="1209551"/>
            <a:ext cx="562236" cy="357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9481" y="2279731"/>
            <a:ext cx="3145667" cy="307777"/>
          </a:xfrm>
          <a:prstGeom prst="rect">
            <a:avLst/>
          </a:prstGeom>
          <a:noFill/>
        </p:spPr>
        <p:txBody>
          <a:bodyPr wrap="square" rtlCol="0">
            <a:spAutoFit/>
          </a:bodyPr>
          <a:lstStyle/>
          <a:p>
            <a:r>
              <a:rPr lang="en-US" sz="1400" i="1" dirty="0"/>
              <a:t>Core Site </a:t>
            </a:r>
          </a:p>
        </p:txBody>
      </p:sp>
      <p:sp>
        <p:nvSpPr>
          <p:cNvPr id="17" name="TextBox 57"/>
          <p:cNvSpPr txBox="1"/>
          <p:nvPr/>
        </p:nvSpPr>
        <p:spPr>
          <a:xfrm>
            <a:off x="2254043" y="1610637"/>
            <a:ext cx="735797"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SSU</a:t>
            </a:r>
          </a:p>
        </p:txBody>
      </p:sp>
      <p:pic>
        <p:nvPicPr>
          <p:cNvPr id="22"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7930" y="1051128"/>
            <a:ext cx="607260" cy="346103"/>
          </a:xfrm>
          <a:prstGeom prst="rect">
            <a:avLst/>
          </a:prstGeom>
          <a:noFill/>
          <a:ln w="9525">
            <a:noFill/>
            <a:miter lim="800000"/>
            <a:headEnd/>
            <a:tailEnd/>
          </a:ln>
          <a:effectLst/>
        </p:spPr>
      </p:pic>
      <p:sp>
        <p:nvSpPr>
          <p:cNvPr id="24" name="TextBox 57"/>
          <p:cNvSpPr txBox="1"/>
          <p:nvPr/>
        </p:nvSpPr>
        <p:spPr>
          <a:xfrm>
            <a:off x="977645" y="1386770"/>
            <a:ext cx="796118"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Cesium</a:t>
            </a:r>
          </a:p>
        </p:txBody>
      </p:sp>
      <p:cxnSp>
        <p:nvCxnSpPr>
          <p:cNvPr id="32" name="Straight Arrow Connector 31"/>
          <p:cNvCxnSpPr>
            <a:stCxn id="13" idx="3"/>
          </p:cNvCxnSpPr>
          <p:nvPr/>
        </p:nvCxnSpPr>
        <p:spPr>
          <a:xfrm>
            <a:off x="2906515" y="1388534"/>
            <a:ext cx="1165918" cy="394649"/>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64127" y="1166825"/>
            <a:ext cx="773116" cy="246221"/>
          </a:xfrm>
          <a:prstGeom prst="rect">
            <a:avLst/>
          </a:prstGeom>
          <a:noFill/>
        </p:spPr>
        <p:txBody>
          <a:bodyPr wrap="square" rtlCol="0">
            <a:spAutoFit/>
          </a:bodyPr>
          <a:lstStyle/>
          <a:p>
            <a:r>
              <a:rPr lang="en-US" sz="1000" b="1" dirty="0"/>
              <a:t>BITS Clk</a:t>
            </a:r>
          </a:p>
        </p:txBody>
      </p:sp>
      <p:sp>
        <p:nvSpPr>
          <p:cNvPr id="72" name="Textfeld 71"/>
          <p:cNvSpPr txBox="1"/>
          <p:nvPr/>
        </p:nvSpPr>
        <p:spPr>
          <a:xfrm flipH="1">
            <a:off x="2101189" y="871209"/>
            <a:ext cx="881596"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76"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5298" y="949965"/>
            <a:ext cx="170600" cy="202326"/>
          </a:xfrm>
          <a:prstGeom prst="rect">
            <a:avLst/>
          </a:prstGeom>
          <a:effectLst/>
          <a:scene3d>
            <a:camera prst="orthographicFront">
              <a:rot lat="0" lon="0" rev="0"/>
            </a:camera>
            <a:lightRig rig="threePt" dir="t"/>
          </a:scene3d>
        </p:spPr>
      </p:pic>
      <p:pic>
        <p:nvPicPr>
          <p:cNvPr id="77"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9165" y="995691"/>
            <a:ext cx="170600" cy="202326"/>
          </a:xfrm>
          <a:prstGeom prst="rect">
            <a:avLst/>
          </a:prstGeom>
          <a:effectLst/>
          <a:scene3d>
            <a:camera prst="orthographicFront">
              <a:rot lat="0" lon="0" rev="0"/>
            </a:camera>
            <a:lightRig rig="threePt" dir="t"/>
          </a:scene3d>
        </p:spPr>
      </p:pic>
      <p:cxnSp>
        <p:nvCxnSpPr>
          <p:cNvPr id="79" name="Elbow Connector 78"/>
          <p:cNvCxnSpPr>
            <a:stCxn id="76" idx="2"/>
            <a:endCxn id="13" idx="1"/>
          </p:cNvCxnSpPr>
          <p:nvPr/>
        </p:nvCxnSpPr>
        <p:spPr>
          <a:xfrm rot="16200000" flipH="1">
            <a:off x="2114317" y="1158571"/>
            <a:ext cx="236243" cy="223681"/>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7" idx="2"/>
            <a:endCxn id="13" idx="1"/>
          </p:cNvCxnSpPr>
          <p:nvPr/>
        </p:nvCxnSpPr>
        <p:spPr>
          <a:xfrm rot="16200000" flipH="1">
            <a:off x="2184114" y="1228368"/>
            <a:ext cx="190517" cy="129814"/>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98368" y="1817840"/>
            <a:ext cx="2563124" cy="276999"/>
          </a:xfrm>
          <a:prstGeom prst="rect">
            <a:avLst/>
          </a:prstGeom>
          <a:noFill/>
        </p:spPr>
        <p:txBody>
          <a:bodyPr wrap="square" rtlCol="0">
            <a:spAutoFit/>
          </a:bodyPr>
          <a:lstStyle/>
          <a:p>
            <a:r>
              <a:rPr lang="en-US" sz="1200" i="1" dirty="0"/>
              <a:t>Cesium Based PRC System</a:t>
            </a:r>
          </a:p>
        </p:txBody>
      </p:sp>
      <p:pic>
        <p:nvPicPr>
          <p:cNvPr id="9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7758" y="9088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4357973" y="1207678"/>
            <a:ext cx="722757" cy="400110"/>
          </a:xfrm>
          <a:prstGeom prst="rect">
            <a:avLst/>
          </a:prstGeom>
          <a:noFill/>
        </p:spPr>
        <p:txBody>
          <a:bodyPr wrap="square" rtlCol="0">
            <a:spAutoFit/>
          </a:bodyPr>
          <a:lstStyle/>
          <a:p>
            <a:r>
              <a:rPr lang="en-US" sz="1000" i="1" dirty="0"/>
              <a:t>Core Elements</a:t>
            </a:r>
          </a:p>
        </p:txBody>
      </p:sp>
      <p:cxnSp>
        <p:nvCxnSpPr>
          <p:cNvPr id="93" name="Straight Arrow Connector 92"/>
          <p:cNvCxnSpPr>
            <a:stCxn id="13" idx="3"/>
          </p:cNvCxnSpPr>
          <p:nvPr/>
        </p:nvCxnSpPr>
        <p:spPr>
          <a:xfrm flipV="1">
            <a:off x="2906515" y="1388533"/>
            <a:ext cx="1259089" cy="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a:stCxn id="13" idx="3"/>
          </p:cNvCxnSpPr>
          <p:nvPr/>
        </p:nvCxnSpPr>
        <p:spPr>
          <a:xfrm flipV="1">
            <a:off x="2906515" y="1077870"/>
            <a:ext cx="1186459" cy="310664"/>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Right Brace 100"/>
          <p:cNvSpPr/>
          <p:nvPr/>
        </p:nvSpPr>
        <p:spPr>
          <a:xfrm>
            <a:off x="4150882" y="946236"/>
            <a:ext cx="256243" cy="907131"/>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6" name="TextBox 115"/>
          <p:cNvSpPr txBox="1"/>
          <p:nvPr/>
        </p:nvSpPr>
        <p:spPr>
          <a:xfrm>
            <a:off x="3606028" y="2023803"/>
            <a:ext cx="820185" cy="246221"/>
          </a:xfrm>
          <a:prstGeom prst="rect">
            <a:avLst/>
          </a:prstGeom>
          <a:noFill/>
        </p:spPr>
        <p:txBody>
          <a:bodyPr wrap="square" rtlCol="0">
            <a:spAutoFit/>
          </a:bodyPr>
          <a:lstStyle/>
          <a:p>
            <a:r>
              <a:rPr lang="en-US" sz="1000" b="1" dirty="0"/>
              <a:t>BITS Clk</a:t>
            </a:r>
          </a:p>
        </p:txBody>
      </p:sp>
      <p:sp>
        <p:nvSpPr>
          <p:cNvPr id="117" name="Rectangle 116"/>
          <p:cNvSpPr/>
          <p:nvPr/>
        </p:nvSpPr>
        <p:spPr>
          <a:xfrm>
            <a:off x="392846" y="3068379"/>
            <a:ext cx="5538282" cy="1798724"/>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789405" y="3259659"/>
            <a:ext cx="2632020" cy="116636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9" name="TextBox 118"/>
          <p:cNvSpPr txBox="1"/>
          <p:nvPr/>
        </p:nvSpPr>
        <p:spPr>
          <a:xfrm>
            <a:off x="377138" y="4559325"/>
            <a:ext cx="3145667" cy="307777"/>
          </a:xfrm>
          <a:prstGeom prst="rect">
            <a:avLst/>
          </a:prstGeom>
          <a:noFill/>
        </p:spPr>
        <p:txBody>
          <a:bodyPr wrap="square" rtlCol="0">
            <a:spAutoFit/>
          </a:bodyPr>
          <a:lstStyle/>
          <a:p>
            <a:r>
              <a:rPr lang="en-US" sz="1400" i="1" dirty="0"/>
              <a:t>Remote BSC/RNC Sites</a:t>
            </a:r>
          </a:p>
        </p:txBody>
      </p:sp>
      <p:sp>
        <p:nvSpPr>
          <p:cNvPr id="120" name="TextBox 57"/>
          <p:cNvSpPr txBox="1"/>
          <p:nvPr/>
        </p:nvSpPr>
        <p:spPr>
          <a:xfrm>
            <a:off x="1597320" y="3963692"/>
            <a:ext cx="1313421"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GNSS Receiver</a:t>
            </a:r>
          </a:p>
        </p:txBody>
      </p:sp>
      <p:sp>
        <p:nvSpPr>
          <p:cNvPr id="121" name="TextBox 120"/>
          <p:cNvSpPr txBox="1"/>
          <p:nvPr/>
        </p:nvSpPr>
        <p:spPr>
          <a:xfrm>
            <a:off x="3444243" y="3569929"/>
            <a:ext cx="835541" cy="246221"/>
          </a:xfrm>
          <a:prstGeom prst="rect">
            <a:avLst/>
          </a:prstGeom>
          <a:noFill/>
        </p:spPr>
        <p:txBody>
          <a:bodyPr wrap="square" rtlCol="0">
            <a:spAutoFit/>
          </a:bodyPr>
          <a:lstStyle/>
          <a:p>
            <a:r>
              <a:rPr lang="en-US" sz="1000" b="1" dirty="0"/>
              <a:t>BITS Clk</a:t>
            </a:r>
          </a:p>
        </p:txBody>
      </p:sp>
      <p:sp>
        <p:nvSpPr>
          <p:cNvPr id="122" name="Textfeld 71"/>
          <p:cNvSpPr txBox="1"/>
          <p:nvPr/>
        </p:nvSpPr>
        <p:spPr>
          <a:xfrm flipH="1">
            <a:off x="1497042" y="3237069"/>
            <a:ext cx="904840"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124"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5018" y="3361551"/>
            <a:ext cx="170600" cy="202326"/>
          </a:xfrm>
          <a:prstGeom prst="rect">
            <a:avLst/>
          </a:prstGeom>
          <a:effectLst/>
          <a:scene3d>
            <a:camera prst="orthographicFront">
              <a:rot lat="0" lon="0" rev="0"/>
            </a:camera>
            <a:lightRig rig="threePt" dir="t"/>
          </a:scene3d>
        </p:spPr>
      </p:pic>
      <p:cxnSp>
        <p:nvCxnSpPr>
          <p:cNvPr id="126" name="Elbow Connector 125"/>
          <p:cNvCxnSpPr>
            <a:stCxn id="124" idx="2"/>
          </p:cNvCxnSpPr>
          <p:nvPr/>
        </p:nvCxnSpPr>
        <p:spPr>
          <a:xfrm rot="16200000" flipH="1">
            <a:off x="1566029" y="3608165"/>
            <a:ext cx="238932" cy="150355"/>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756956" y="4181650"/>
            <a:ext cx="2652149" cy="276999"/>
          </a:xfrm>
          <a:prstGeom prst="rect">
            <a:avLst/>
          </a:prstGeom>
          <a:noFill/>
        </p:spPr>
        <p:txBody>
          <a:bodyPr wrap="square" rtlCol="0">
            <a:spAutoFit/>
          </a:bodyPr>
          <a:lstStyle/>
          <a:p>
            <a:r>
              <a:rPr lang="en-US" sz="1200" i="1" dirty="0"/>
              <a:t>GNSS Based PRC System</a:t>
            </a:r>
          </a:p>
        </p:txBody>
      </p:sp>
      <p:pic>
        <p:nvPicPr>
          <p:cNvPr id="12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513" y="3943061"/>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28"/>
          <p:cNvSpPr txBox="1"/>
          <p:nvPr/>
        </p:nvSpPr>
        <p:spPr>
          <a:xfrm>
            <a:off x="4175433" y="4437362"/>
            <a:ext cx="722757" cy="246221"/>
          </a:xfrm>
          <a:prstGeom prst="rect">
            <a:avLst/>
          </a:prstGeom>
          <a:noFill/>
        </p:spPr>
        <p:txBody>
          <a:bodyPr wrap="square" rtlCol="0">
            <a:spAutoFit/>
          </a:bodyPr>
          <a:lstStyle/>
          <a:p>
            <a:r>
              <a:rPr lang="en-US" sz="1000" i="1" dirty="0"/>
              <a:t>BSC/RNC</a:t>
            </a:r>
          </a:p>
        </p:txBody>
      </p:sp>
      <p:sp>
        <p:nvSpPr>
          <p:cNvPr id="133" name="TextBox 132"/>
          <p:cNvSpPr txBox="1"/>
          <p:nvPr/>
        </p:nvSpPr>
        <p:spPr>
          <a:xfrm>
            <a:off x="3487336" y="4078471"/>
            <a:ext cx="757824" cy="246221"/>
          </a:xfrm>
          <a:prstGeom prst="rect">
            <a:avLst/>
          </a:prstGeom>
          <a:noFill/>
        </p:spPr>
        <p:txBody>
          <a:bodyPr wrap="square" rtlCol="0">
            <a:spAutoFit/>
          </a:bodyPr>
          <a:lstStyle/>
          <a:p>
            <a:r>
              <a:rPr lang="en-US" sz="1000" b="1" dirty="0"/>
              <a:t>BITS Clk</a:t>
            </a:r>
          </a:p>
        </p:txBody>
      </p:sp>
      <p:pic>
        <p:nvPicPr>
          <p:cNvPr id="134" name="Picture 133"/>
          <p:cNvPicPr>
            <a:picLocks noChangeAspect="1"/>
          </p:cNvPicPr>
          <p:nvPr/>
        </p:nvPicPr>
        <p:blipFill>
          <a:blip r:embed="rId6"/>
          <a:stretch>
            <a:fillRect/>
          </a:stretch>
        </p:blipFill>
        <p:spPr>
          <a:xfrm>
            <a:off x="1783491" y="3703685"/>
            <a:ext cx="1059381" cy="197996"/>
          </a:xfrm>
          <a:prstGeom prst="rect">
            <a:avLst/>
          </a:prstGeom>
        </p:spPr>
      </p:pic>
      <p:sp>
        <p:nvSpPr>
          <p:cNvPr id="109" name="Cloud 108"/>
          <p:cNvSpPr/>
          <p:nvPr/>
        </p:nvSpPr>
        <p:spPr>
          <a:xfrm>
            <a:off x="3422073" y="2329795"/>
            <a:ext cx="1645045" cy="1085094"/>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SDH Backbone Cloud</a:t>
            </a:r>
          </a:p>
          <a:p>
            <a:pPr algn="ctr"/>
            <a:r>
              <a:rPr lang="en-US" sz="1000" u="sng" dirty="0">
                <a:solidFill>
                  <a:srgbClr val="FF0000"/>
                </a:solidFill>
              </a:rPr>
              <a:t>3</a:t>
            </a:r>
            <a:r>
              <a:rPr lang="en-US" sz="1000" u="sng" baseline="30000" dirty="0">
                <a:solidFill>
                  <a:srgbClr val="FF0000"/>
                </a:solidFill>
              </a:rPr>
              <a:t>rd</a:t>
            </a:r>
            <a:r>
              <a:rPr lang="en-US" sz="1000" u="sng" dirty="0">
                <a:solidFill>
                  <a:srgbClr val="FF0000"/>
                </a:solidFill>
              </a:rPr>
              <a:t> Party</a:t>
            </a:r>
          </a:p>
        </p:txBody>
      </p:sp>
      <p:pic>
        <p:nvPicPr>
          <p:cNvPr id="103" name="Picture 102"/>
          <p:cNvPicPr>
            <a:picLocks noChangeAspect="1"/>
          </p:cNvPicPr>
          <p:nvPr/>
        </p:nvPicPr>
        <p:blipFill>
          <a:blip r:embed="rId7"/>
          <a:stretch>
            <a:fillRect/>
          </a:stretch>
        </p:blipFill>
        <p:spPr>
          <a:xfrm>
            <a:off x="4342877" y="2089634"/>
            <a:ext cx="510303" cy="434408"/>
          </a:xfrm>
          <a:prstGeom prst="rect">
            <a:avLst/>
          </a:prstGeom>
          <a:ln>
            <a:noFill/>
          </a:ln>
          <a:effectLst>
            <a:softEdge rad="112500"/>
          </a:effectLst>
        </p:spPr>
      </p:pic>
      <p:pic>
        <p:nvPicPr>
          <p:cNvPr id="138" name="Picture 137"/>
          <p:cNvPicPr>
            <a:picLocks noChangeAspect="1"/>
          </p:cNvPicPr>
          <p:nvPr/>
        </p:nvPicPr>
        <p:blipFill>
          <a:blip r:embed="rId7"/>
          <a:stretch>
            <a:fillRect/>
          </a:stretch>
        </p:blipFill>
        <p:spPr>
          <a:xfrm>
            <a:off x="4830015" y="2549074"/>
            <a:ext cx="510303" cy="434408"/>
          </a:xfrm>
          <a:prstGeom prst="rect">
            <a:avLst/>
          </a:prstGeom>
          <a:ln>
            <a:noFill/>
          </a:ln>
          <a:effectLst>
            <a:softEdge rad="112500"/>
          </a:effectLst>
        </p:spPr>
      </p:pic>
      <p:pic>
        <p:nvPicPr>
          <p:cNvPr id="139" name="Picture 138"/>
          <p:cNvPicPr>
            <a:picLocks noChangeAspect="1"/>
          </p:cNvPicPr>
          <p:nvPr/>
        </p:nvPicPr>
        <p:blipFill>
          <a:blip r:embed="rId7"/>
          <a:stretch>
            <a:fillRect/>
          </a:stretch>
        </p:blipFill>
        <p:spPr>
          <a:xfrm>
            <a:off x="3862414" y="3268036"/>
            <a:ext cx="510303" cy="434408"/>
          </a:xfrm>
          <a:prstGeom prst="rect">
            <a:avLst/>
          </a:prstGeom>
          <a:ln>
            <a:noFill/>
          </a:ln>
          <a:effectLst>
            <a:softEdge rad="112500"/>
          </a:effectLst>
        </p:spPr>
      </p:pic>
      <p:pic>
        <p:nvPicPr>
          <p:cNvPr id="142" name="Picture 141"/>
          <p:cNvPicPr>
            <a:picLocks noChangeAspect="1"/>
          </p:cNvPicPr>
          <p:nvPr/>
        </p:nvPicPr>
        <p:blipFill>
          <a:blip r:embed="rId7"/>
          <a:stretch>
            <a:fillRect/>
          </a:stretch>
        </p:blipFill>
        <p:spPr>
          <a:xfrm>
            <a:off x="3240618" y="2498944"/>
            <a:ext cx="510303" cy="434408"/>
          </a:xfrm>
          <a:prstGeom prst="rect">
            <a:avLst/>
          </a:prstGeom>
          <a:ln>
            <a:noFill/>
          </a:ln>
          <a:effectLst>
            <a:softEdge rad="112500"/>
          </a:effectLst>
        </p:spPr>
      </p:pic>
      <p:pic>
        <p:nvPicPr>
          <p:cNvPr id="14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0158" y="10612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2558" y="1246088"/>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8529" y="3949250"/>
            <a:ext cx="592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5"/>
          <p:cNvPicPr>
            <a:picLocks noChangeAspect="1"/>
          </p:cNvPicPr>
          <p:nvPr/>
        </p:nvPicPr>
        <p:blipFill>
          <a:blip r:embed="rId9"/>
          <a:stretch>
            <a:fillRect/>
          </a:stretch>
        </p:blipFill>
        <p:spPr>
          <a:xfrm>
            <a:off x="5550818" y="3878942"/>
            <a:ext cx="354267" cy="596242"/>
          </a:xfrm>
          <a:prstGeom prst="rect">
            <a:avLst/>
          </a:prstGeom>
        </p:spPr>
      </p:pic>
      <p:pic>
        <p:nvPicPr>
          <p:cNvPr id="157" name="Picture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1961" y="2219366"/>
            <a:ext cx="616406" cy="64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Cloud 157"/>
          <p:cNvSpPr/>
          <p:nvPr/>
        </p:nvSpPr>
        <p:spPr>
          <a:xfrm>
            <a:off x="5843318" y="1887740"/>
            <a:ext cx="2231102"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Orange Property</a:t>
            </a:r>
          </a:p>
        </p:txBody>
      </p:sp>
      <p:pic>
        <p:nvPicPr>
          <p:cNvPr id="159" name="Picture 158"/>
          <p:cNvPicPr>
            <a:picLocks noChangeAspect="1"/>
          </p:cNvPicPr>
          <p:nvPr/>
        </p:nvPicPr>
        <p:blipFill>
          <a:blip r:embed="rId9"/>
          <a:stretch>
            <a:fillRect/>
          </a:stretch>
        </p:blipFill>
        <p:spPr>
          <a:xfrm>
            <a:off x="7762958" y="1921245"/>
            <a:ext cx="354267" cy="596242"/>
          </a:xfrm>
          <a:prstGeom prst="rect">
            <a:avLst/>
          </a:prstGeom>
        </p:spPr>
      </p:pic>
      <p:pic>
        <p:nvPicPr>
          <p:cNvPr id="160" name="Picture 159"/>
          <p:cNvPicPr>
            <a:picLocks noChangeAspect="1"/>
          </p:cNvPicPr>
          <p:nvPr/>
        </p:nvPicPr>
        <p:blipFill>
          <a:blip r:embed="rId9"/>
          <a:stretch>
            <a:fillRect/>
          </a:stretch>
        </p:blipFill>
        <p:spPr>
          <a:xfrm>
            <a:off x="5664518" y="1952189"/>
            <a:ext cx="354267" cy="596242"/>
          </a:xfrm>
          <a:prstGeom prst="rect">
            <a:avLst/>
          </a:prstGeom>
        </p:spPr>
      </p:pic>
      <p:cxnSp>
        <p:nvCxnSpPr>
          <p:cNvPr id="164" name="Straight Connector 163"/>
          <p:cNvCxnSpPr>
            <a:stCxn id="128" idx="3"/>
            <a:endCxn id="156" idx="1"/>
          </p:cNvCxnSpPr>
          <p:nvPr/>
        </p:nvCxnSpPr>
        <p:spPr>
          <a:xfrm flipV="1">
            <a:off x="4780282" y="4177063"/>
            <a:ext cx="770536" cy="7383"/>
          </a:xfrm>
          <a:prstGeom prst="line">
            <a:avLst/>
          </a:prstGeom>
          <a:ln/>
        </p:spPr>
        <p:style>
          <a:lnRef idx="3">
            <a:schemeClr val="dk1"/>
          </a:lnRef>
          <a:fillRef idx="0">
            <a:schemeClr val="dk1"/>
          </a:fillRef>
          <a:effectRef idx="2">
            <a:schemeClr val="dk1"/>
          </a:effectRef>
          <a:fontRef idx="minor">
            <a:schemeClr val="tx1"/>
          </a:fontRef>
        </p:style>
      </p:cxnSp>
      <p:sp>
        <p:nvSpPr>
          <p:cNvPr id="174" name="TextBox 173"/>
          <p:cNvSpPr txBox="1"/>
          <p:nvPr/>
        </p:nvSpPr>
        <p:spPr>
          <a:xfrm>
            <a:off x="7513110" y="2889769"/>
            <a:ext cx="1357701" cy="276999"/>
          </a:xfrm>
          <a:prstGeom prst="rect">
            <a:avLst/>
          </a:prstGeom>
          <a:noFill/>
        </p:spPr>
        <p:txBody>
          <a:bodyPr wrap="square" rtlCol="0">
            <a:spAutoFit/>
          </a:bodyPr>
          <a:lstStyle/>
          <a:p>
            <a:r>
              <a:rPr lang="en-US" sz="1200" i="1" dirty="0"/>
              <a:t>2G/3G TDM Site</a:t>
            </a:r>
          </a:p>
        </p:txBody>
      </p:sp>
      <p:sp>
        <p:nvSpPr>
          <p:cNvPr id="155" name="Cloud 154"/>
          <p:cNvSpPr/>
          <p:nvPr/>
        </p:nvSpPr>
        <p:spPr>
          <a:xfrm>
            <a:off x="5763463" y="3763113"/>
            <a:ext cx="2022066"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Orange Property</a:t>
            </a:r>
          </a:p>
        </p:txBody>
      </p:sp>
      <p:pic>
        <p:nvPicPr>
          <p:cNvPr id="152" name="Picture 151"/>
          <p:cNvPicPr>
            <a:picLocks noChangeAspect="1"/>
          </p:cNvPicPr>
          <p:nvPr/>
        </p:nvPicPr>
        <p:blipFill>
          <a:blip r:embed="rId9"/>
          <a:stretch>
            <a:fillRect/>
          </a:stretch>
        </p:blipFill>
        <p:spPr>
          <a:xfrm>
            <a:off x="7732465" y="3831378"/>
            <a:ext cx="354267" cy="596242"/>
          </a:xfrm>
          <a:prstGeom prst="rect">
            <a:avLst/>
          </a:prstGeom>
        </p:spPr>
      </p:pic>
      <p:sp>
        <p:nvSpPr>
          <p:cNvPr id="183" name="TextBox 182"/>
          <p:cNvSpPr txBox="1"/>
          <p:nvPr/>
        </p:nvSpPr>
        <p:spPr>
          <a:xfrm>
            <a:off x="5589687" y="1362013"/>
            <a:ext cx="713314" cy="246221"/>
          </a:xfrm>
          <a:prstGeom prst="rect">
            <a:avLst/>
          </a:prstGeom>
          <a:noFill/>
        </p:spPr>
        <p:txBody>
          <a:bodyPr wrap="square" rtlCol="0">
            <a:spAutoFit/>
          </a:bodyPr>
          <a:lstStyle/>
          <a:p>
            <a:r>
              <a:rPr lang="en-US" sz="1000" i="1" dirty="0"/>
              <a:t>BSC/RNC</a:t>
            </a:r>
          </a:p>
        </p:txBody>
      </p:sp>
      <p:sp>
        <p:nvSpPr>
          <p:cNvPr id="184" name="TextBox 183"/>
          <p:cNvSpPr txBox="1"/>
          <p:nvPr/>
        </p:nvSpPr>
        <p:spPr>
          <a:xfrm>
            <a:off x="5444182" y="1027800"/>
            <a:ext cx="722757" cy="246221"/>
          </a:xfrm>
          <a:prstGeom prst="rect">
            <a:avLst/>
          </a:prstGeom>
          <a:noFill/>
        </p:spPr>
        <p:txBody>
          <a:bodyPr wrap="square" rtlCol="0">
            <a:spAutoFit/>
          </a:bodyPr>
          <a:lstStyle/>
          <a:p>
            <a:r>
              <a:rPr lang="en-US" sz="1000" i="1" dirty="0"/>
              <a:t>MGW</a:t>
            </a:r>
          </a:p>
        </p:txBody>
      </p:sp>
      <p:sp>
        <p:nvSpPr>
          <p:cNvPr id="185" name="TextBox 184"/>
          <p:cNvSpPr txBox="1"/>
          <p:nvPr/>
        </p:nvSpPr>
        <p:spPr>
          <a:xfrm>
            <a:off x="5318729" y="850740"/>
            <a:ext cx="722757" cy="246221"/>
          </a:xfrm>
          <a:prstGeom prst="rect">
            <a:avLst/>
          </a:prstGeom>
          <a:noFill/>
        </p:spPr>
        <p:txBody>
          <a:bodyPr wrap="square" rtlCol="0">
            <a:spAutoFit/>
          </a:bodyPr>
          <a:lstStyle/>
          <a:p>
            <a:r>
              <a:rPr lang="en-US" sz="1000" i="1" dirty="0"/>
              <a:t>MSC</a:t>
            </a:r>
          </a:p>
        </p:txBody>
      </p:sp>
      <p:cxnSp>
        <p:nvCxnSpPr>
          <p:cNvPr id="187" name="Elbow Connector 186"/>
          <p:cNvCxnSpPr>
            <a:stCxn id="150" idx="2"/>
            <a:endCxn id="160" idx="1"/>
          </p:cNvCxnSpPr>
          <p:nvPr/>
        </p:nvCxnSpPr>
        <p:spPr>
          <a:xfrm rot="16200000" flipH="1">
            <a:off x="5263504" y="1849295"/>
            <a:ext cx="521453" cy="280575"/>
          </a:xfrm>
          <a:prstGeom prst="bentConnector2">
            <a:avLst/>
          </a:prstGeom>
          <a:ln/>
        </p:spPr>
        <p:style>
          <a:lnRef idx="3">
            <a:schemeClr val="dk1"/>
          </a:lnRef>
          <a:fillRef idx="0">
            <a:schemeClr val="dk1"/>
          </a:fillRef>
          <a:effectRef idx="2">
            <a:schemeClr val="dk1"/>
          </a:effectRef>
          <a:fontRef idx="minor">
            <a:schemeClr val="tx1"/>
          </a:fontRef>
        </p:style>
      </p:cxnSp>
      <p:cxnSp>
        <p:nvCxnSpPr>
          <p:cNvPr id="191" name="Elbow Connector 190"/>
          <p:cNvCxnSpPr>
            <a:stCxn id="22" idx="3"/>
            <a:endCxn id="13" idx="2"/>
          </p:cNvCxnSpPr>
          <p:nvPr/>
        </p:nvCxnSpPr>
        <p:spPr>
          <a:xfrm>
            <a:off x="1675190" y="1224180"/>
            <a:ext cx="950207" cy="343336"/>
          </a:xfrm>
          <a:prstGeom prst="bentConnector4">
            <a:avLst>
              <a:gd name="adj1" fmla="val 35207"/>
              <a:gd name="adj2" fmla="val 166582"/>
            </a:avLst>
          </a:prstGeom>
          <a:ln w="31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Curved Connector 203"/>
          <p:cNvCxnSpPr/>
          <p:nvPr/>
        </p:nvCxnSpPr>
        <p:spPr>
          <a:xfrm rot="10800000" flipV="1">
            <a:off x="2345959" y="3444941"/>
            <a:ext cx="1744331" cy="298615"/>
          </a:xfrm>
          <a:prstGeom prst="curved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207817" y="3286817"/>
            <a:ext cx="1109092" cy="400110"/>
          </a:xfrm>
          <a:prstGeom prst="rect">
            <a:avLst/>
          </a:prstGeom>
          <a:noFill/>
        </p:spPr>
        <p:txBody>
          <a:bodyPr wrap="square" rtlCol="0">
            <a:spAutoFit/>
          </a:bodyPr>
          <a:lstStyle/>
          <a:p>
            <a:r>
              <a:rPr lang="en-US" sz="1000" b="1" dirty="0">
                <a:solidFill>
                  <a:srgbClr val="FF0000"/>
                </a:solidFill>
              </a:rPr>
              <a:t>3</a:t>
            </a:r>
            <a:r>
              <a:rPr lang="en-US" sz="1000" b="1" baseline="30000" dirty="0">
                <a:solidFill>
                  <a:srgbClr val="FF0000"/>
                </a:solidFill>
              </a:rPr>
              <a:t>rd</a:t>
            </a:r>
            <a:r>
              <a:rPr lang="en-US" sz="1000" b="1" dirty="0">
                <a:solidFill>
                  <a:srgbClr val="FF0000"/>
                </a:solidFill>
              </a:rPr>
              <a:t> party </a:t>
            </a:r>
            <a:r>
              <a:rPr lang="en-US" sz="1000" b="1" dirty="0" smtClean="0">
                <a:solidFill>
                  <a:srgbClr val="FF0000"/>
                </a:solidFill>
              </a:rPr>
              <a:t>STM </a:t>
            </a:r>
            <a:r>
              <a:rPr lang="en-US" sz="1000" b="1" dirty="0" err="1" smtClean="0">
                <a:solidFill>
                  <a:srgbClr val="FF0000"/>
                </a:solidFill>
              </a:rPr>
              <a:t>Clk</a:t>
            </a:r>
            <a:endParaRPr lang="en-US" sz="1000" b="1" dirty="0">
              <a:solidFill>
                <a:srgbClr val="FF0000"/>
              </a:solidFill>
            </a:endParaRPr>
          </a:p>
        </p:txBody>
      </p:sp>
      <p:cxnSp>
        <p:nvCxnSpPr>
          <p:cNvPr id="75" name="Straight Arrow Connector 74">
            <a:extLst>
              <a:ext uri="{FF2B5EF4-FFF2-40B4-BE49-F238E27FC236}">
                <a16:creationId xmlns:a16="http://schemas.microsoft.com/office/drawing/2014/main" xmlns="" id="{365F90C4-D1B4-4824-81F3-315669D00737}"/>
              </a:ext>
            </a:extLst>
          </p:cNvPr>
          <p:cNvCxnSpPr>
            <a:cxnSpLocks/>
          </p:cNvCxnSpPr>
          <p:nvPr/>
        </p:nvCxnSpPr>
        <p:spPr>
          <a:xfrm>
            <a:off x="2906515" y="1376440"/>
            <a:ext cx="1558850" cy="856215"/>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B0D85A42-DD0F-48C4-8B36-335A84293776}"/>
              </a:ext>
            </a:extLst>
          </p:cNvPr>
          <p:cNvCxnSpPr>
            <a:cxnSpLocks/>
            <a:stCxn id="134" idx="3"/>
          </p:cNvCxnSpPr>
          <p:nvPr/>
        </p:nvCxnSpPr>
        <p:spPr>
          <a:xfrm flipV="1">
            <a:off x="2842872" y="3504067"/>
            <a:ext cx="1142254" cy="298616"/>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658A4EB0-B480-43F2-8FD9-77C85F100EFE}"/>
              </a:ext>
            </a:extLst>
          </p:cNvPr>
          <p:cNvCxnSpPr>
            <a:cxnSpLocks/>
            <a:stCxn id="134" idx="3"/>
            <a:endCxn id="128" idx="1"/>
          </p:cNvCxnSpPr>
          <p:nvPr/>
        </p:nvCxnSpPr>
        <p:spPr>
          <a:xfrm>
            <a:off x="2842872" y="3802683"/>
            <a:ext cx="1454641" cy="381763"/>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p:cNvSpPr/>
          <p:nvPr/>
        </p:nvSpPr>
        <p:spPr>
          <a:xfrm>
            <a:off x="7570467" y="3491423"/>
            <a:ext cx="1362171" cy="128146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6" name="TextBox 175"/>
          <p:cNvSpPr txBox="1"/>
          <p:nvPr/>
        </p:nvSpPr>
        <p:spPr>
          <a:xfrm>
            <a:off x="7537553" y="4538354"/>
            <a:ext cx="1361262" cy="276999"/>
          </a:xfrm>
          <a:prstGeom prst="rect">
            <a:avLst/>
          </a:prstGeom>
          <a:noFill/>
        </p:spPr>
        <p:txBody>
          <a:bodyPr wrap="square" rtlCol="0">
            <a:spAutoFit/>
          </a:bodyPr>
          <a:lstStyle/>
          <a:p>
            <a:r>
              <a:rPr lang="en-US" sz="1200" i="1" dirty="0"/>
              <a:t>2G/3G </a:t>
            </a:r>
            <a:r>
              <a:rPr lang="en-US" sz="1200" i="1" dirty="0" smtClean="0"/>
              <a:t>IP Site</a:t>
            </a:r>
            <a:endParaRPr lang="en-US" sz="1200" i="1" dirty="0"/>
          </a:p>
        </p:txBody>
      </p:sp>
      <p:sp>
        <p:nvSpPr>
          <p:cNvPr id="173" name="Rectangle 172"/>
          <p:cNvSpPr/>
          <p:nvPr/>
        </p:nvSpPr>
        <p:spPr>
          <a:xfrm>
            <a:off x="7537553" y="1623505"/>
            <a:ext cx="1362171" cy="15034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375943" y="729564"/>
            <a:ext cx="5713572" cy="1839677"/>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035" y="-68905"/>
            <a:ext cx="8686800" cy="685799"/>
          </a:xfrm>
        </p:spPr>
        <p:txBody>
          <a:bodyPr/>
          <a:lstStyle/>
          <a:p>
            <a:r>
              <a:rPr lang="en-US" dirty="0">
                <a:solidFill>
                  <a:srgbClr val="E53534"/>
                </a:solidFill>
              </a:rPr>
              <a:t>1</a:t>
            </a:r>
            <a:r>
              <a:rPr lang="en-US" baseline="30000" dirty="0">
                <a:solidFill>
                  <a:srgbClr val="E53534"/>
                </a:solidFill>
              </a:rPr>
              <a:t>st</a:t>
            </a:r>
            <a:r>
              <a:rPr lang="en-US" dirty="0">
                <a:solidFill>
                  <a:srgbClr val="E53534"/>
                </a:solidFill>
              </a:rPr>
              <a:t> evolution:</a:t>
            </a:r>
            <a:r>
              <a:rPr lang="en-US" dirty="0"/>
              <a:t> </a:t>
            </a:r>
            <a:r>
              <a:rPr lang="en-US" dirty="0" err="1"/>
              <a:t>SyncE</a:t>
            </a:r>
            <a:r>
              <a:rPr lang="en-US" dirty="0"/>
              <a:t> sync network / frequency</a:t>
            </a:r>
          </a:p>
        </p:txBody>
      </p:sp>
      <p:sp>
        <p:nvSpPr>
          <p:cNvPr id="12" name="Rectangle 11"/>
          <p:cNvSpPr/>
          <p:nvPr/>
        </p:nvSpPr>
        <p:spPr>
          <a:xfrm>
            <a:off x="830448" y="864347"/>
            <a:ext cx="2573317" cy="11732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3" name="Picture 12" descr="\\swatchgroupnet\osa\Group\BUT\PM\Produits\5548C-SSU\Presales documents\5. Pictures\5548C SSU-E60\Janvier 2014\5548C E60 bais 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4279" y="1209551"/>
            <a:ext cx="562236" cy="357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9481" y="2279731"/>
            <a:ext cx="3145667" cy="307777"/>
          </a:xfrm>
          <a:prstGeom prst="rect">
            <a:avLst/>
          </a:prstGeom>
          <a:noFill/>
        </p:spPr>
        <p:txBody>
          <a:bodyPr wrap="square" rtlCol="0">
            <a:spAutoFit/>
          </a:bodyPr>
          <a:lstStyle/>
          <a:p>
            <a:r>
              <a:rPr lang="en-US" sz="1400" i="1" dirty="0"/>
              <a:t>Core Site </a:t>
            </a:r>
          </a:p>
        </p:txBody>
      </p:sp>
      <p:sp>
        <p:nvSpPr>
          <p:cNvPr id="17" name="TextBox 57"/>
          <p:cNvSpPr txBox="1"/>
          <p:nvPr/>
        </p:nvSpPr>
        <p:spPr>
          <a:xfrm>
            <a:off x="2254043" y="1610637"/>
            <a:ext cx="735797"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SSU</a:t>
            </a:r>
          </a:p>
        </p:txBody>
      </p:sp>
      <p:pic>
        <p:nvPicPr>
          <p:cNvPr id="22"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7930" y="1051128"/>
            <a:ext cx="607260" cy="346103"/>
          </a:xfrm>
          <a:prstGeom prst="rect">
            <a:avLst/>
          </a:prstGeom>
          <a:noFill/>
          <a:ln w="9525">
            <a:noFill/>
            <a:miter lim="800000"/>
            <a:headEnd/>
            <a:tailEnd/>
          </a:ln>
          <a:effectLst/>
        </p:spPr>
      </p:pic>
      <p:sp>
        <p:nvSpPr>
          <p:cNvPr id="24" name="TextBox 57"/>
          <p:cNvSpPr txBox="1"/>
          <p:nvPr/>
        </p:nvSpPr>
        <p:spPr>
          <a:xfrm>
            <a:off x="977645" y="1386770"/>
            <a:ext cx="796118"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Cesium</a:t>
            </a:r>
          </a:p>
        </p:txBody>
      </p:sp>
      <p:cxnSp>
        <p:nvCxnSpPr>
          <p:cNvPr id="32" name="Straight Arrow Connector 31"/>
          <p:cNvCxnSpPr>
            <a:stCxn id="13" idx="3"/>
          </p:cNvCxnSpPr>
          <p:nvPr/>
        </p:nvCxnSpPr>
        <p:spPr>
          <a:xfrm>
            <a:off x="2906515" y="1388534"/>
            <a:ext cx="1165918" cy="394649"/>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64127" y="1166825"/>
            <a:ext cx="773116" cy="246221"/>
          </a:xfrm>
          <a:prstGeom prst="rect">
            <a:avLst/>
          </a:prstGeom>
          <a:noFill/>
        </p:spPr>
        <p:txBody>
          <a:bodyPr wrap="square" rtlCol="0">
            <a:spAutoFit/>
          </a:bodyPr>
          <a:lstStyle/>
          <a:p>
            <a:r>
              <a:rPr lang="en-US" sz="1000" b="1" dirty="0"/>
              <a:t>BITS Clk</a:t>
            </a:r>
          </a:p>
        </p:txBody>
      </p:sp>
      <p:sp>
        <p:nvSpPr>
          <p:cNvPr id="72" name="Textfeld 71"/>
          <p:cNvSpPr txBox="1"/>
          <p:nvPr/>
        </p:nvSpPr>
        <p:spPr>
          <a:xfrm flipH="1">
            <a:off x="2101189" y="871209"/>
            <a:ext cx="881596"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76"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5298" y="949965"/>
            <a:ext cx="170600" cy="202326"/>
          </a:xfrm>
          <a:prstGeom prst="rect">
            <a:avLst/>
          </a:prstGeom>
          <a:effectLst/>
          <a:scene3d>
            <a:camera prst="orthographicFront">
              <a:rot lat="0" lon="0" rev="0"/>
            </a:camera>
            <a:lightRig rig="threePt" dir="t"/>
          </a:scene3d>
        </p:spPr>
      </p:pic>
      <p:pic>
        <p:nvPicPr>
          <p:cNvPr id="77"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9165" y="995691"/>
            <a:ext cx="170600" cy="202326"/>
          </a:xfrm>
          <a:prstGeom prst="rect">
            <a:avLst/>
          </a:prstGeom>
          <a:effectLst/>
          <a:scene3d>
            <a:camera prst="orthographicFront">
              <a:rot lat="0" lon="0" rev="0"/>
            </a:camera>
            <a:lightRig rig="threePt" dir="t"/>
          </a:scene3d>
        </p:spPr>
      </p:pic>
      <p:cxnSp>
        <p:nvCxnSpPr>
          <p:cNvPr id="79" name="Elbow Connector 78"/>
          <p:cNvCxnSpPr>
            <a:stCxn id="76" idx="2"/>
            <a:endCxn id="13" idx="1"/>
          </p:cNvCxnSpPr>
          <p:nvPr/>
        </p:nvCxnSpPr>
        <p:spPr>
          <a:xfrm rot="16200000" flipH="1">
            <a:off x="2114317" y="1158571"/>
            <a:ext cx="236243" cy="223681"/>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7" idx="2"/>
            <a:endCxn id="13" idx="1"/>
          </p:cNvCxnSpPr>
          <p:nvPr/>
        </p:nvCxnSpPr>
        <p:spPr>
          <a:xfrm rot="16200000" flipH="1">
            <a:off x="2184114" y="1228368"/>
            <a:ext cx="190517" cy="129814"/>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98368" y="1817840"/>
            <a:ext cx="2563124" cy="276999"/>
          </a:xfrm>
          <a:prstGeom prst="rect">
            <a:avLst/>
          </a:prstGeom>
          <a:noFill/>
        </p:spPr>
        <p:txBody>
          <a:bodyPr wrap="square" rtlCol="0">
            <a:spAutoFit/>
          </a:bodyPr>
          <a:lstStyle/>
          <a:p>
            <a:r>
              <a:rPr lang="en-US" sz="1200" i="1" dirty="0"/>
              <a:t>Cesium Based PRC System</a:t>
            </a:r>
          </a:p>
        </p:txBody>
      </p:sp>
      <p:pic>
        <p:nvPicPr>
          <p:cNvPr id="9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7758" y="9088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4347346" y="1187288"/>
            <a:ext cx="722757" cy="400110"/>
          </a:xfrm>
          <a:prstGeom prst="rect">
            <a:avLst/>
          </a:prstGeom>
          <a:noFill/>
        </p:spPr>
        <p:txBody>
          <a:bodyPr wrap="square" rtlCol="0">
            <a:spAutoFit/>
          </a:bodyPr>
          <a:lstStyle/>
          <a:p>
            <a:r>
              <a:rPr lang="en-US" sz="1000" i="1" dirty="0"/>
              <a:t>Core Elements</a:t>
            </a:r>
          </a:p>
        </p:txBody>
      </p:sp>
      <p:cxnSp>
        <p:nvCxnSpPr>
          <p:cNvPr id="93" name="Straight Arrow Connector 92"/>
          <p:cNvCxnSpPr>
            <a:stCxn id="13" idx="3"/>
          </p:cNvCxnSpPr>
          <p:nvPr/>
        </p:nvCxnSpPr>
        <p:spPr>
          <a:xfrm flipV="1">
            <a:off x="2906515" y="1388533"/>
            <a:ext cx="1259089" cy="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a:stCxn id="13" idx="3"/>
          </p:cNvCxnSpPr>
          <p:nvPr/>
        </p:nvCxnSpPr>
        <p:spPr>
          <a:xfrm flipV="1">
            <a:off x="2906515" y="1077870"/>
            <a:ext cx="1186459" cy="310664"/>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Right Brace 100"/>
          <p:cNvSpPr/>
          <p:nvPr/>
        </p:nvSpPr>
        <p:spPr>
          <a:xfrm>
            <a:off x="4150882" y="946236"/>
            <a:ext cx="256243" cy="907131"/>
          </a:xfrm>
          <a:prstGeom prst="rightBrace">
            <a:avLst>
              <a:gd name="adj1" fmla="val 8333"/>
              <a:gd name="adj2" fmla="val 4785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6" name="TextBox 115"/>
          <p:cNvSpPr txBox="1"/>
          <p:nvPr/>
        </p:nvSpPr>
        <p:spPr>
          <a:xfrm>
            <a:off x="3606028" y="2023803"/>
            <a:ext cx="820185" cy="276999"/>
          </a:xfrm>
          <a:prstGeom prst="rect">
            <a:avLst/>
          </a:prstGeom>
          <a:noFill/>
        </p:spPr>
        <p:txBody>
          <a:bodyPr wrap="square" rtlCol="0">
            <a:spAutoFit/>
          </a:bodyPr>
          <a:lstStyle/>
          <a:p>
            <a:r>
              <a:rPr lang="en-US" sz="1200" b="1" dirty="0" err="1">
                <a:solidFill>
                  <a:srgbClr val="E53534"/>
                </a:solidFill>
              </a:rPr>
              <a:t>SyncE</a:t>
            </a:r>
            <a:endParaRPr lang="en-US" sz="1200" b="1" dirty="0">
              <a:solidFill>
                <a:srgbClr val="E53534"/>
              </a:solidFill>
            </a:endParaRPr>
          </a:p>
        </p:txBody>
      </p:sp>
      <p:sp>
        <p:nvSpPr>
          <p:cNvPr id="117" name="Rectangle 116"/>
          <p:cNvSpPr/>
          <p:nvPr/>
        </p:nvSpPr>
        <p:spPr>
          <a:xfrm>
            <a:off x="392846" y="3068379"/>
            <a:ext cx="5538282" cy="1798724"/>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789405" y="3259659"/>
            <a:ext cx="2632020" cy="116636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9" name="TextBox 118"/>
          <p:cNvSpPr txBox="1"/>
          <p:nvPr/>
        </p:nvSpPr>
        <p:spPr>
          <a:xfrm>
            <a:off x="377138" y="4559325"/>
            <a:ext cx="3145667" cy="307777"/>
          </a:xfrm>
          <a:prstGeom prst="rect">
            <a:avLst/>
          </a:prstGeom>
          <a:noFill/>
        </p:spPr>
        <p:txBody>
          <a:bodyPr wrap="square" rtlCol="0">
            <a:spAutoFit/>
          </a:bodyPr>
          <a:lstStyle/>
          <a:p>
            <a:r>
              <a:rPr lang="en-US" sz="1400" i="1" dirty="0"/>
              <a:t>Remote BSC/RNC Sites</a:t>
            </a:r>
          </a:p>
        </p:txBody>
      </p:sp>
      <p:sp>
        <p:nvSpPr>
          <p:cNvPr id="120" name="TextBox 57"/>
          <p:cNvSpPr txBox="1"/>
          <p:nvPr/>
        </p:nvSpPr>
        <p:spPr>
          <a:xfrm>
            <a:off x="1597320" y="3963692"/>
            <a:ext cx="1313421"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GNSS Receiver</a:t>
            </a:r>
          </a:p>
        </p:txBody>
      </p:sp>
      <p:sp>
        <p:nvSpPr>
          <p:cNvPr id="121" name="TextBox 120"/>
          <p:cNvSpPr txBox="1"/>
          <p:nvPr/>
        </p:nvSpPr>
        <p:spPr>
          <a:xfrm>
            <a:off x="3444243" y="3569929"/>
            <a:ext cx="835541" cy="276999"/>
          </a:xfrm>
          <a:prstGeom prst="rect">
            <a:avLst/>
          </a:prstGeom>
          <a:noFill/>
        </p:spPr>
        <p:txBody>
          <a:bodyPr wrap="square" rtlCol="0">
            <a:spAutoFit/>
          </a:bodyPr>
          <a:lstStyle/>
          <a:p>
            <a:r>
              <a:rPr lang="en-US" sz="1200" b="1" dirty="0" err="1">
                <a:solidFill>
                  <a:srgbClr val="E53534"/>
                </a:solidFill>
              </a:rPr>
              <a:t>SyncE</a:t>
            </a:r>
            <a:endParaRPr lang="en-US" sz="1200" b="1" dirty="0">
              <a:solidFill>
                <a:srgbClr val="E53534"/>
              </a:solidFill>
            </a:endParaRPr>
          </a:p>
        </p:txBody>
      </p:sp>
      <p:sp>
        <p:nvSpPr>
          <p:cNvPr id="122" name="Textfeld 71"/>
          <p:cNvSpPr txBox="1"/>
          <p:nvPr/>
        </p:nvSpPr>
        <p:spPr>
          <a:xfrm flipH="1">
            <a:off x="1497042" y="3237069"/>
            <a:ext cx="904840"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124"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5018" y="3361551"/>
            <a:ext cx="170600" cy="202326"/>
          </a:xfrm>
          <a:prstGeom prst="rect">
            <a:avLst/>
          </a:prstGeom>
          <a:effectLst/>
          <a:scene3d>
            <a:camera prst="orthographicFront">
              <a:rot lat="0" lon="0" rev="0"/>
            </a:camera>
            <a:lightRig rig="threePt" dir="t"/>
          </a:scene3d>
        </p:spPr>
      </p:pic>
      <p:cxnSp>
        <p:nvCxnSpPr>
          <p:cNvPr id="126" name="Elbow Connector 125"/>
          <p:cNvCxnSpPr>
            <a:stCxn id="124" idx="2"/>
          </p:cNvCxnSpPr>
          <p:nvPr/>
        </p:nvCxnSpPr>
        <p:spPr>
          <a:xfrm rot="16200000" flipH="1">
            <a:off x="1566029" y="3608165"/>
            <a:ext cx="238932" cy="150355"/>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756956" y="4181650"/>
            <a:ext cx="2652149" cy="276999"/>
          </a:xfrm>
          <a:prstGeom prst="rect">
            <a:avLst/>
          </a:prstGeom>
          <a:noFill/>
        </p:spPr>
        <p:txBody>
          <a:bodyPr wrap="square" rtlCol="0">
            <a:spAutoFit/>
          </a:bodyPr>
          <a:lstStyle/>
          <a:p>
            <a:r>
              <a:rPr lang="en-US" sz="1200" i="1" dirty="0"/>
              <a:t>GNSS Based PRC System</a:t>
            </a:r>
          </a:p>
        </p:txBody>
      </p:sp>
      <p:pic>
        <p:nvPicPr>
          <p:cNvPr id="12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513" y="3943061"/>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28"/>
          <p:cNvSpPr txBox="1"/>
          <p:nvPr/>
        </p:nvSpPr>
        <p:spPr>
          <a:xfrm>
            <a:off x="4175433" y="4437362"/>
            <a:ext cx="722757" cy="246221"/>
          </a:xfrm>
          <a:prstGeom prst="rect">
            <a:avLst/>
          </a:prstGeom>
          <a:noFill/>
        </p:spPr>
        <p:txBody>
          <a:bodyPr wrap="square" rtlCol="0">
            <a:spAutoFit/>
          </a:bodyPr>
          <a:lstStyle/>
          <a:p>
            <a:r>
              <a:rPr lang="en-US" sz="1000" i="1" dirty="0"/>
              <a:t>BSC/RNC</a:t>
            </a:r>
          </a:p>
        </p:txBody>
      </p:sp>
      <p:sp>
        <p:nvSpPr>
          <p:cNvPr id="133" name="TextBox 132"/>
          <p:cNvSpPr txBox="1"/>
          <p:nvPr/>
        </p:nvSpPr>
        <p:spPr>
          <a:xfrm>
            <a:off x="3487336" y="4078471"/>
            <a:ext cx="757824" cy="246221"/>
          </a:xfrm>
          <a:prstGeom prst="rect">
            <a:avLst/>
          </a:prstGeom>
          <a:noFill/>
        </p:spPr>
        <p:txBody>
          <a:bodyPr wrap="square" rtlCol="0">
            <a:spAutoFit/>
          </a:bodyPr>
          <a:lstStyle/>
          <a:p>
            <a:r>
              <a:rPr lang="en-US" sz="1000" b="1" dirty="0"/>
              <a:t>BITS Clk</a:t>
            </a:r>
          </a:p>
        </p:txBody>
      </p:sp>
      <p:pic>
        <p:nvPicPr>
          <p:cNvPr id="14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0158" y="10612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2558" y="1246088"/>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8529" y="3949250"/>
            <a:ext cx="592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5"/>
          <p:cNvPicPr>
            <a:picLocks noChangeAspect="1"/>
          </p:cNvPicPr>
          <p:nvPr/>
        </p:nvPicPr>
        <p:blipFill>
          <a:blip r:embed="rId7"/>
          <a:stretch>
            <a:fillRect/>
          </a:stretch>
        </p:blipFill>
        <p:spPr>
          <a:xfrm>
            <a:off x="5550818" y="3878942"/>
            <a:ext cx="354267" cy="596242"/>
          </a:xfrm>
          <a:prstGeom prst="rect">
            <a:avLst/>
          </a:prstGeom>
        </p:spPr>
      </p:pic>
      <p:pic>
        <p:nvPicPr>
          <p:cNvPr id="157"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961" y="2219366"/>
            <a:ext cx="616406" cy="64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Cloud 157"/>
          <p:cNvSpPr/>
          <p:nvPr/>
        </p:nvSpPr>
        <p:spPr>
          <a:xfrm>
            <a:off x="5843318" y="1887740"/>
            <a:ext cx="2231102"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chemeClr val="tx1"/>
                </a:solidFill>
              </a:rPr>
              <a:t>Orange Property</a:t>
            </a:r>
          </a:p>
        </p:txBody>
      </p:sp>
      <p:pic>
        <p:nvPicPr>
          <p:cNvPr id="159" name="Picture 158"/>
          <p:cNvPicPr>
            <a:picLocks noChangeAspect="1"/>
          </p:cNvPicPr>
          <p:nvPr/>
        </p:nvPicPr>
        <p:blipFill>
          <a:blip r:embed="rId7"/>
          <a:stretch>
            <a:fillRect/>
          </a:stretch>
        </p:blipFill>
        <p:spPr>
          <a:xfrm>
            <a:off x="7762958" y="1921245"/>
            <a:ext cx="354267" cy="596242"/>
          </a:xfrm>
          <a:prstGeom prst="rect">
            <a:avLst/>
          </a:prstGeom>
        </p:spPr>
      </p:pic>
      <p:pic>
        <p:nvPicPr>
          <p:cNvPr id="160" name="Picture 159"/>
          <p:cNvPicPr>
            <a:picLocks noChangeAspect="1"/>
          </p:cNvPicPr>
          <p:nvPr/>
        </p:nvPicPr>
        <p:blipFill>
          <a:blip r:embed="rId7"/>
          <a:stretch>
            <a:fillRect/>
          </a:stretch>
        </p:blipFill>
        <p:spPr>
          <a:xfrm>
            <a:off x="5664518" y="1952189"/>
            <a:ext cx="354267" cy="596242"/>
          </a:xfrm>
          <a:prstGeom prst="rect">
            <a:avLst/>
          </a:prstGeom>
        </p:spPr>
      </p:pic>
      <p:cxnSp>
        <p:nvCxnSpPr>
          <p:cNvPr id="164" name="Straight Connector 163"/>
          <p:cNvCxnSpPr>
            <a:stCxn id="128" idx="3"/>
            <a:endCxn id="156" idx="1"/>
          </p:cNvCxnSpPr>
          <p:nvPr/>
        </p:nvCxnSpPr>
        <p:spPr>
          <a:xfrm flipV="1">
            <a:off x="4780282" y="4177063"/>
            <a:ext cx="770536" cy="7383"/>
          </a:xfrm>
          <a:prstGeom prst="line">
            <a:avLst/>
          </a:prstGeom>
          <a:ln/>
        </p:spPr>
        <p:style>
          <a:lnRef idx="3">
            <a:schemeClr val="dk1"/>
          </a:lnRef>
          <a:fillRef idx="0">
            <a:schemeClr val="dk1"/>
          </a:fillRef>
          <a:effectRef idx="2">
            <a:schemeClr val="dk1"/>
          </a:effectRef>
          <a:fontRef idx="minor">
            <a:schemeClr val="tx1"/>
          </a:fontRef>
        </p:style>
      </p:cxnSp>
      <p:sp>
        <p:nvSpPr>
          <p:cNvPr id="174" name="TextBox 173"/>
          <p:cNvSpPr txBox="1"/>
          <p:nvPr/>
        </p:nvSpPr>
        <p:spPr>
          <a:xfrm>
            <a:off x="7513110" y="2889769"/>
            <a:ext cx="1357701" cy="276999"/>
          </a:xfrm>
          <a:prstGeom prst="rect">
            <a:avLst/>
          </a:prstGeom>
          <a:noFill/>
        </p:spPr>
        <p:txBody>
          <a:bodyPr wrap="square" rtlCol="0">
            <a:spAutoFit/>
          </a:bodyPr>
          <a:lstStyle/>
          <a:p>
            <a:r>
              <a:rPr lang="en-US" sz="1200" i="1" dirty="0"/>
              <a:t>2G/3G </a:t>
            </a:r>
            <a:r>
              <a:rPr lang="en-US" sz="1200" i="1" dirty="0" smtClean="0"/>
              <a:t>IP Site</a:t>
            </a:r>
            <a:endParaRPr lang="en-US" sz="1200" i="1" dirty="0"/>
          </a:p>
        </p:txBody>
      </p:sp>
      <p:sp>
        <p:nvSpPr>
          <p:cNvPr id="155" name="Cloud 154"/>
          <p:cNvSpPr/>
          <p:nvPr/>
        </p:nvSpPr>
        <p:spPr>
          <a:xfrm>
            <a:off x="5763463" y="3763113"/>
            <a:ext cx="2022066"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chemeClr val="tx1"/>
                </a:solidFill>
              </a:rPr>
              <a:t>Orange Property</a:t>
            </a:r>
          </a:p>
        </p:txBody>
      </p:sp>
      <p:pic>
        <p:nvPicPr>
          <p:cNvPr id="152" name="Picture 151"/>
          <p:cNvPicPr>
            <a:picLocks noChangeAspect="1"/>
          </p:cNvPicPr>
          <p:nvPr/>
        </p:nvPicPr>
        <p:blipFill>
          <a:blip r:embed="rId7"/>
          <a:stretch>
            <a:fillRect/>
          </a:stretch>
        </p:blipFill>
        <p:spPr>
          <a:xfrm>
            <a:off x="7732465" y="3831378"/>
            <a:ext cx="354267" cy="596242"/>
          </a:xfrm>
          <a:prstGeom prst="rect">
            <a:avLst/>
          </a:prstGeom>
        </p:spPr>
      </p:pic>
      <p:sp>
        <p:nvSpPr>
          <p:cNvPr id="183" name="TextBox 182"/>
          <p:cNvSpPr txBox="1"/>
          <p:nvPr/>
        </p:nvSpPr>
        <p:spPr>
          <a:xfrm>
            <a:off x="5594825" y="1381660"/>
            <a:ext cx="713314" cy="246221"/>
          </a:xfrm>
          <a:prstGeom prst="rect">
            <a:avLst/>
          </a:prstGeom>
          <a:noFill/>
        </p:spPr>
        <p:txBody>
          <a:bodyPr wrap="square" rtlCol="0">
            <a:spAutoFit/>
          </a:bodyPr>
          <a:lstStyle/>
          <a:p>
            <a:r>
              <a:rPr lang="en-US" sz="1000" i="1" dirty="0"/>
              <a:t>BSC/RNC</a:t>
            </a:r>
          </a:p>
        </p:txBody>
      </p:sp>
      <p:sp>
        <p:nvSpPr>
          <p:cNvPr id="184" name="TextBox 183"/>
          <p:cNvSpPr txBox="1"/>
          <p:nvPr/>
        </p:nvSpPr>
        <p:spPr>
          <a:xfrm>
            <a:off x="5449320" y="1047447"/>
            <a:ext cx="722757" cy="246221"/>
          </a:xfrm>
          <a:prstGeom prst="rect">
            <a:avLst/>
          </a:prstGeom>
          <a:noFill/>
        </p:spPr>
        <p:txBody>
          <a:bodyPr wrap="square" rtlCol="0">
            <a:spAutoFit/>
          </a:bodyPr>
          <a:lstStyle/>
          <a:p>
            <a:r>
              <a:rPr lang="en-US" sz="1000" i="1" dirty="0"/>
              <a:t>MGW</a:t>
            </a:r>
          </a:p>
        </p:txBody>
      </p:sp>
      <p:sp>
        <p:nvSpPr>
          <p:cNvPr id="185" name="TextBox 184"/>
          <p:cNvSpPr txBox="1"/>
          <p:nvPr/>
        </p:nvSpPr>
        <p:spPr>
          <a:xfrm>
            <a:off x="5323867" y="870387"/>
            <a:ext cx="722757" cy="246221"/>
          </a:xfrm>
          <a:prstGeom prst="rect">
            <a:avLst/>
          </a:prstGeom>
          <a:noFill/>
        </p:spPr>
        <p:txBody>
          <a:bodyPr wrap="square" rtlCol="0">
            <a:spAutoFit/>
          </a:bodyPr>
          <a:lstStyle/>
          <a:p>
            <a:r>
              <a:rPr lang="en-US" sz="1000" i="1" dirty="0"/>
              <a:t>MSC</a:t>
            </a:r>
          </a:p>
        </p:txBody>
      </p:sp>
      <p:cxnSp>
        <p:nvCxnSpPr>
          <p:cNvPr id="187" name="Elbow Connector 186"/>
          <p:cNvCxnSpPr>
            <a:cxnSpLocks/>
            <a:stCxn id="150" idx="2"/>
            <a:endCxn id="160" idx="0"/>
          </p:cNvCxnSpPr>
          <p:nvPr/>
        </p:nvCxnSpPr>
        <p:spPr>
          <a:xfrm rot="16200000" flipH="1">
            <a:off x="5501131" y="1611668"/>
            <a:ext cx="223332" cy="457709"/>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cxnSp>
        <p:nvCxnSpPr>
          <p:cNvPr id="191" name="Elbow Connector 190"/>
          <p:cNvCxnSpPr>
            <a:stCxn id="22" idx="3"/>
            <a:endCxn id="13" idx="2"/>
          </p:cNvCxnSpPr>
          <p:nvPr/>
        </p:nvCxnSpPr>
        <p:spPr>
          <a:xfrm>
            <a:off x="1675190" y="1224180"/>
            <a:ext cx="950207" cy="343336"/>
          </a:xfrm>
          <a:prstGeom prst="bentConnector4">
            <a:avLst>
              <a:gd name="adj1" fmla="val 35207"/>
              <a:gd name="adj2" fmla="val 166582"/>
            </a:avLst>
          </a:prstGeom>
          <a:ln w="31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4" name="Curved Connector 203"/>
          <p:cNvCxnSpPr/>
          <p:nvPr/>
        </p:nvCxnSpPr>
        <p:spPr>
          <a:xfrm rot="10800000" flipV="1">
            <a:off x="2345959" y="3444941"/>
            <a:ext cx="1744331" cy="298615"/>
          </a:xfrm>
          <a:prstGeom prst="curved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207816" y="3217139"/>
            <a:ext cx="1153675" cy="400110"/>
          </a:xfrm>
          <a:prstGeom prst="rect">
            <a:avLst/>
          </a:prstGeom>
          <a:noFill/>
        </p:spPr>
        <p:txBody>
          <a:bodyPr wrap="square" rtlCol="0">
            <a:spAutoFit/>
          </a:bodyPr>
          <a:lstStyle/>
          <a:p>
            <a:r>
              <a:rPr lang="en-US" sz="1000" b="1" dirty="0">
                <a:solidFill>
                  <a:srgbClr val="FF0000"/>
                </a:solidFill>
              </a:rPr>
              <a:t>3</a:t>
            </a:r>
            <a:r>
              <a:rPr lang="en-US" sz="1000" b="1" baseline="30000" dirty="0">
                <a:solidFill>
                  <a:srgbClr val="FF0000"/>
                </a:solidFill>
              </a:rPr>
              <a:t>rd</a:t>
            </a:r>
            <a:r>
              <a:rPr lang="en-US" sz="1000" b="1" dirty="0">
                <a:solidFill>
                  <a:srgbClr val="FF0000"/>
                </a:solidFill>
              </a:rPr>
              <a:t> party </a:t>
            </a:r>
            <a:r>
              <a:rPr lang="en-US" sz="1000" b="1" dirty="0" smtClean="0">
                <a:solidFill>
                  <a:srgbClr val="FF0000"/>
                </a:solidFill>
              </a:rPr>
              <a:t>STM </a:t>
            </a:r>
            <a:r>
              <a:rPr lang="en-US" sz="1000" b="1" dirty="0" err="1" smtClean="0">
                <a:solidFill>
                  <a:srgbClr val="FF0000"/>
                </a:solidFill>
              </a:rPr>
              <a:t>Clk</a:t>
            </a:r>
            <a:endParaRPr lang="en-US" sz="1000" b="1" dirty="0">
              <a:solidFill>
                <a:srgbClr val="FF0000"/>
              </a:solidFill>
            </a:endParaRPr>
          </a:p>
        </p:txBody>
      </p:sp>
      <p:cxnSp>
        <p:nvCxnSpPr>
          <p:cNvPr id="75" name="Straight Arrow Connector 74">
            <a:extLst>
              <a:ext uri="{FF2B5EF4-FFF2-40B4-BE49-F238E27FC236}">
                <a16:creationId xmlns:a16="http://schemas.microsoft.com/office/drawing/2014/main" xmlns="" id="{365F90C4-D1B4-4824-81F3-315669D00737}"/>
              </a:ext>
            </a:extLst>
          </p:cNvPr>
          <p:cNvCxnSpPr>
            <a:cxnSpLocks/>
          </p:cNvCxnSpPr>
          <p:nvPr/>
        </p:nvCxnSpPr>
        <p:spPr>
          <a:xfrm>
            <a:off x="2914795" y="1469238"/>
            <a:ext cx="1550570" cy="763417"/>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B0D85A42-DD0F-48C4-8B36-335A84293776}"/>
              </a:ext>
            </a:extLst>
          </p:cNvPr>
          <p:cNvCxnSpPr>
            <a:cxnSpLocks/>
            <a:endCxn id="87" idx="3"/>
          </p:cNvCxnSpPr>
          <p:nvPr/>
        </p:nvCxnSpPr>
        <p:spPr>
          <a:xfrm flipV="1">
            <a:off x="2842872" y="3444942"/>
            <a:ext cx="1247417" cy="357742"/>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658A4EB0-B480-43F2-8FD9-77C85F100EFE}"/>
              </a:ext>
            </a:extLst>
          </p:cNvPr>
          <p:cNvCxnSpPr>
            <a:cxnSpLocks/>
            <a:endCxn id="128" idx="1"/>
          </p:cNvCxnSpPr>
          <p:nvPr/>
        </p:nvCxnSpPr>
        <p:spPr>
          <a:xfrm>
            <a:off x="2917677" y="3928839"/>
            <a:ext cx="1379836" cy="255607"/>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xmlns="" id="{C6CF72C5-231B-427E-AC05-10EE7B1440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47507" y="3743557"/>
            <a:ext cx="1196901" cy="178205"/>
          </a:xfrm>
          <a:prstGeom prst="rect">
            <a:avLst/>
          </a:prstGeom>
        </p:spPr>
      </p:pic>
      <p:sp>
        <p:nvSpPr>
          <p:cNvPr id="69" name="TextBox 68">
            <a:extLst>
              <a:ext uri="{FF2B5EF4-FFF2-40B4-BE49-F238E27FC236}">
                <a16:creationId xmlns:a16="http://schemas.microsoft.com/office/drawing/2014/main" xmlns="" id="{F4E65D15-3376-4345-A22D-8B2602B3EC84}"/>
              </a:ext>
            </a:extLst>
          </p:cNvPr>
          <p:cNvSpPr txBox="1"/>
          <p:nvPr/>
        </p:nvSpPr>
        <p:spPr>
          <a:xfrm>
            <a:off x="8016101" y="3756699"/>
            <a:ext cx="792266" cy="276999"/>
          </a:xfrm>
          <a:prstGeom prst="rect">
            <a:avLst/>
          </a:prstGeom>
          <a:noFill/>
        </p:spPr>
        <p:txBody>
          <a:bodyPr wrap="square" rtlCol="0">
            <a:spAutoFit/>
          </a:bodyPr>
          <a:lstStyle/>
          <a:p>
            <a:r>
              <a:rPr lang="en-US" sz="1200" b="1" dirty="0">
                <a:solidFill>
                  <a:srgbClr val="E53534"/>
                </a:solidFill>
              </a:rPr>
              <a:t>SyncE</a:t>
            </a:r>
          </a:p>
        </p:txBody>
      </p:sp>
      <p:cxnSp>
        <p:nvCxnSpPr>
          <p:cNvPr id="70" name="Elbow Connector 106">
            <a:extLst>
              <a:ext uri="{FF2B5EF4-FFF2-40B4-BE49-F238E27FC236}">
                <a16:creationId xmlns:a16="http://schemas.microsoft.com/office/drawing/2014/main" xmlns="" id="{644FAF6D-ABFA-4419-A56B-2D9B7E0B1810}"/>
              </a:ext>
            </a:extLst>
          </p:cNvPr>
          <p:cNvCxnSpPr>
            <a:cxnSpLocks/>
            <a:stCxn id="159" idx="3"/>
          </p:cNvCxnSpPr>
          <p:nvPr/>
        </p:nvCxnSpPr>
        <p:spPr>
          <a:xfrm>
            <a:off x="8117225" y="2219366"/>
            <a:ext cx="319898" cy="298121"/>
          </a:xfrm>
          <a:prstGeom prst="bentConnector3">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7D7BE856-2971-4BC4-90FD-A10086376638}"/>
              </a:ext>
            </a:extLst>
          </p:cNvPr>
          <p:cNvSpPr txBox="1"/>
          <p:nvPr/>
        </p:nvSpPr>
        <p:spPr>
          <a:xfrm>
            <a:off x="8050795" y="1967474"/>
            <a:ext cx="757572" cy="276999"/>
          </a:xfrm>
          <a:prstGeom prst="rect">
            <a:avLst/>
          </a:prstGeom>
          <a:noFill/>
        </p:spPr>
        <p:txBody>
          <a:bodyPr wrap="square" rtlCol="0">
            <a:spAutoFit/>
          </a:bodyPr>
          <a:lstStyle/>
          <a:p>
            <a:r>
              <a:rPr lang="en-US" sz="1200" b="1" dirty="0">
                <a:solidFill>
                  <a:srgbClr val="E53534"/>
                </a:solidFill>
              </a:rPr>
              <a:t>SyncE</a:t>
            </a:r>
          </a:p>
        </p:txBody>
      </p:sp>
      <p:cxnSp>
        <p:nvCxnSpPr>
          <p:cNvPr id="80" name="Elbow Connector 106">
            <a:extLst>
              <a:ext uri="{FF2B5EF4-FFF2-40B4-BE49-F238E27FC236}">
                <a16:creationId xmlns:a16="http://schemas.microsoft.com/office/drawing/2014/main" xmlns="" id="{E800C71B-885B-4463-B08E-8E9EE5DBE6D9}"/>
              </a:ext>
            </a:extLst>
          </p:cNvPr>
          <p:cNvCxnSpPr>
            <a:cxnSpLocks/>
          </p:cNvCxnSpPr>
          <p:nvPr/>
        </p:nvCxnSpPr>
        <p:spPr>
          <a:xfrm>
            <a:off x="8074858" y="4111553"/>
            <a:ext cx="425306" cy="115413"/>
          </a:xfrm>
          <a:prstGeom prst="bentConnector3">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83" name="Cloud 82">
            <a:extLst>
              <a:ext uri="{FF2B5EF4-FFF2-40B4-BE49-F238E27FC236}">
                <a16:creationId xmlns:a16="http://schemas.microsoft.com/office/drawing/2014/main" xmlns="" id="{0B063D5C-185C-4734-8601-17FC0E850ECF}"/>
              </a:ext>
            </a:extLst>
          </p:cNvPr>
          <p:cNvSpPr/>
          <p:nvPr/>
        </p:nvSpPr>
        <p:spPr>
          <a:xfrm>
            <a:off x="3422073" y="2270024"/>
            <a:ext cx="1645045" cy="1144865"/>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IP Backbone Cloud</a:t>
            </a:r>
          </a:p>
          <a:p>
            <a:pPr algn="ctr"/>
            <a:r>
              <a:rPr lang="en-US" sz="1000" u="sng" dirty="0">
                <a:solidFill>
                  <a:schemeClr val="tx1"/>
                </a:solidFill>
              </a:rPr>
              <a:t>3</a:t>
            </a:r>
            <a:r>
              <a:rPr lang="en-US" sz="1000" u="sng" baseline="30000" dirty="0">
                <a:solidFill>
                  <a:schemeClr val="tx1"/>
                </a:solidFill>
              </a:rPr>
              <a:t>rd</a:t>
            </a:r>
            <a:r>
              <a:rPr lang="en-US" sz="1000" u="sng" dirty="0">
                <a:solidFill>
                  <a:schemeClr val="tx1"/>
                </a:solidFill>
              </a:rPr>
              <a:t> Party</a:t>
            </a:r>
          </a:p>
        </p:txBody>
      </p:sp>
      <p:pic>
        <p:nvPicPr>
          <p:cNvPr id="84" name="Picture 17">
            <a:extLst>
              <a:ext uri="{FF2B5EF4-FFF2-40B4-BE49-F238E27FC236}">
                <a16:creationId xmlns:a16="http://schemas.microsoft.com/office/drawing/2014/main" xmlns="" id="{A2FFED40-E2EE-4E45-A1C3-5B254E0542B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494829" y="2106234"/>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5" name="Picture 17">
            <a:extLst>
              <a:ext uri="{FF2B5EF4-FFF2-40B4-BE49-F238E27FC236}">
                <a16:creationId xmlns:a16="http://schemas.microsoft.com/office/drawing/2014/main" xmlns="" id="{B24B2CF3-7E1A-4551-BA88-D04BA47448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746597" y="2932884"/>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7" name="Picture 17">
            <a:extLst>
              <a:ext uri="{FF2B5EF4-FFF2-40B4-BE49-F238E27FC236}">
                <a16:creationId xmlns:a16="http://schemas.microsoft.com/office/drawing/2014/main" xmlns="" id="{C49CCE97-10F1-4516-8BAC-D97D0FD6B1F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090289" y="3307423"/>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8" name="Picture 17">
            <a:extLst>
              <a:ext uri="{FF2B5EF4-FFF2-40B4-BE49-F238E27FC236}">
                <a16:creationId xmlns:a16="http://schemas.microsoft.com/office/drawing/2014/main" xmlns="" id="{1179016B-D798-4A57-A1DE-4A725718112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3402014" y="2588183"/>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91" name="TextBox 90">
            <a:extLst>
              <a:ext uri="{FF2B5EF4-FFF2-40B4-BE49-F238E27FC236}">
                <a16:creationId xmlns:a16="http://schemas.microsoft.com/office/drawing/2014/main" xmlns="" id="{2DD914DF-FECC-480A-B80E-470D7D7BA190}"/>
              </a:ext>
            </a:extLst>
          </p:cNvPr>
          <p:cNvSpPr txBox="1"/>
          <p:nvPr/>
        </p:nvSpPr>
        <p:spPr>
          <a:xfrm>
            <a:off x="4882020" y="2028560"/>
            <a:ext cx="705126" cy="276999"/>
          </a:xfrm>
          <a:prstGeom prst="rect">
            <a:avLst/>
          </a:prstGeom>
          <a:noFill/>
        </p:spPr>
        <p:txBody>
          <a:bodyPr wrap="square" rtlCol="0">
            <a:spAutoFit/>
          </a:bodyPr>
          <a:lstStyle/>
          <a:p>
            <a:r>
              <a:rPr lang="en-US" sz="1200" b="1" dirty="0">
                <a:solidFill>
                  <a:srgbClr val="E53534"/>
                </a:solidFill>
              </a:rPr>
              <a:t>SyncE</a:t>
            </a:r>
          </a:p>
        </p:txBody>
      </p:sp>
      <p:cxnSp>
        <p:nvCxnSpPr>
          <p:cNvPr id="94" name="Straight Arrow Connector 93">
            <a:extLst>
              <a:ext uri="{FF2B5EF4-FFF2-40B4-BE49-F238E27FC236}">
                <a16:creationId xmlns:a16="http://schemas.microsoft.com/office/drawing/2014/main" xmlns="" id="{2CEE6DC5-5D30-4D9F-A908-325014533E19}"/>
              </a:ext>
            </a:extLst>
          </p:cNvPr>
          <p:cNvCxnSpPr>
            <a:cxnSpLocks/>
            <a:stCxn id="84" idx="1"/>
            <a:endCxn id="160" idx="1"/>
          </p:cNvCxnSpPr>
          <p:nvPr/>
        </p:nvCxnSpPr>
        <p:spPr>
          <a:xfrm>
            <a:off x="4764760" y="2243753"/>
            <a:ext cx="899758" cy="6557"/>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xmlns="" id="{25C247B1-8E74-4698-8EB9-9134F19CACFC}"/>
              </a:ext>
            </a:extLst>
          </p:cNvPr>
          <p:cNvSpPr txBox="1"/>
          <p:nvPr/>
        </p:nvSpPr>
        <p:spPr>
          <a:xfrm rot="19068858">
            <a:off x="2782009" y="864927"/>
            <a:ext cx="1041036" cy="276999"/>
          </a:xfrm>
          <a:prstGeom prst="rect">
            <a:avLst/>
          </a:prstGeom>
          <a:noFill/>
        </p:spPr>
        <p:txBody>
          <a:bodyPr wrap="square" rtlCol="0">
            <a:spAutoFit/>
          </a:bodyPr>
          <a:lstStyle/>
          <a:p>
            <a:r>
              <a:rPr lang="en-US" sz="1200" b="1" dirty="0" err="1">
                <a:solidFill>
                  <a:srgbClr val="E53534"/>
                </a:solidFill>
              </a:rPr>
              <a:t>SyncE</a:t>
            </a:r>
            <a:r>
              <a:rPr lang="en-US" sz="1200" b="1" dirty="0">
                <a:solidFill>
                  <a:srgbClr val="E53534"/>
                </a:solidFill>
              </a:rPr>
              <a:t> ports</a:t>
            </a:r>
          </a:p>
        </p:txBody>
      </p:sp>
      <p:sp>
        <p:nvSpPr>
          <p:cNvPr id="18" name="Oval 17">
            <a:extLst>
              <a:ext uri="{FF2B5EF4-FFF2-40B4-BE49-F238E27FC236}">
                <a16:creationId xmlns:a16="http://schemas.microsoft.com/office/drawing/2014/main" xmlns="" id="{C1645AD5-8C56-4D70-B77C-56AF7A9240A4}"/>
              </a:ext>
            </a:extLst>
          </p:cNvPr>
          <p:cNvSpPr/>
          <p:nvPr/>
        </p:nvSpPr>
        <p:spPr>
          <a:xfrm>
            <a:off x="2814621" y="1371213"/>
            <a:ext cx="172078" cy="183089"/>
          </a:xfrm>
          <a:prstGeom prst="ellipse">
            <a:avLst/>
          </a:prstGeom>
          <a:noFill/>
          <a:ln w="19050">
            <a:solidFill>
              <a:srgbClr val="E53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7" name="Oval 96">
            <a:extLst>
              <a:ext uri="{FF2B5EF4-FFF2-40B4-BE49-F238E27FC236}">
                <a16:creationId xmlns:a16="http://schemas.microsoft.com/office/drawing/2014/main" xmlns="" id="{4BB06318-C053-4317-9D84-F10CB179530D}"/>
              </a:ext>
            </a:extLst>
          </p:cNvPr>
          <p:cNvSpPr/>
          <p:nvPr/>
        </p:nvSpPr>
        <p:spPr>
          <a:xfrm>
            <a:off x="2849127" y="3693765"/>
            <a:ext cx="172078" cy="183089"/>
          </a:xfrm>
          <a:prstGeom prst="ellipse">
            <a:avLst/>
          </a:prstGeom>
          <a:noFill/>
          <a:ln w="19050">
            <a:solidFill>
              <a:srgbClr val="E53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8" name="TextBox 97">
            <a:extLst>
              <a:ext uri="{FF2B5EF4-FFF2-40B4-BE49-F238E27FC236}">
                <a16:creationId xmlns:a16="http://schemas.microsoft.com/office/drawing/2014/main" xmlns="" id="{7DBDCE20-94A4-49CC-A757-3EFD0A61C443}"/>
              </a:ext>
            </a:extLst>
          </p:cNvPr>
          <p:cNvSpPr txBox="1"/>
          <p:nvPr/>
        </p:nvSpPr>
        <p:spPr>
          <a:xfrm rot="19068858">
            <a:off x="2807362" y="3224378"/>
            <a:ext cx="1041036" cy="276999"/>
          </a:xfrm>
          <a:prstGeom prst="rect">
            <a:avLst/>
          </a:prstGeom>
          <a:noFill/>
        </p:spPr>
        <p:txBody>
          <a:bodyPr wrap="square" rtlCol="0">
            <a:spAutoFit/>
          </a:bodyPr>
          <a:lstStyle/>
          <a:p>
            <a:r>
              <a:rPr lang="en-US" sz="1200" b="1" dirty="0" err="1">
                <a:solidFill>
                  <a:srgbClr val="E53534"/>
                </a:solidFill>
              </a:rPr>
              <a:t>SyncE</a:t>
            </a:r>
            <a:r>
              <a:rPr lang="en-US" sz="1200" b="1" dirty="0">
                <a:solidFill>
                  <a:srgbClr val="E53534"/>
                </a:solidFill>
              </a:rPr>
              <a:t> ports</a:t>
            </a:r>
          </a:p>
        </p:txBody>
      </p:sp>
    </p:spTree>
    <p:extLst>
      <p:ext uri="{BB962C8B-B14F-4D97-AF65-F5344CB8AC3E}">
        <p14:creationId xmlns:p14="http://schemas.microsoft.com/office/powerpoint/2010/main" val="21759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a:xfrm>
            <a:off x="392845" y="3068379"/>
            <a:ext cx="5696669" cy="1798724"/>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Cloud 154"/>
          <p:cNvSpPr/>
          <p:nvPr/>
        </p:nvSpPr>
        <p:spPr>
          <a:xfrm>
            <a:off x="5763463" y="3763113"/>
            <a:ext cx="2022066"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Orange Property</a:t>
            </a:r>
          </a:p>
        </p:txBody>
      </p:sp>
      <p:sp>
        <p:nvSpPr>
          <p:cNvPr id="175" name="Rectangle 174"/>
          <p:cNvSpPr/>
          <p:nvPr/>
        </p:nvSpPr>
        <p:spPr>
          <a:xfrm>
            <a:off x="7570467" y="3491423"/>
            <a:ext cx="1362171" cy="128146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6" name="TextBox 175"/>
          <p:cNvSpPr txBox="1"/>
          <p:nvPr/>
        </p:nvSpPr>
        <p:spPr>
          <a:xfrm>
            <a:off x="7537553" y="4538354"/>
            <a:ext cx="1361262" cy="276999"/>
          </a:xfrm>
          <a:prstGeom prst="rect">
            <a:avLst/>
          </a:prstGeom>
          <a:noFill/>
        </p:spPr>
        <p:txBody>
          <a:bodyPr wrap="square" rtlCol="0">
            <a:spAutoFit/>
          </a:bodyPr>
          <a:lstStyle/>
          <a:p>
            <a:r>
              <a:rPr lang="en-US" sz="1200" i="1" dirty="0"/>
              <a:t>2G/3G/4G IP Site</a:t>
            </a:r>
          </a:p>
        </p:txBody>
      </p:sp>
      <p:sp>
        <p:nvSpPr>
          <p:cNvPr id="173" name="Rectangle 172"/>
          <p:cNvSpPr/>
          <p:nvPr/>
        </p:nvSpPr>
        <p:spPr>
          <a:xfrm>
            <a:off x="7561519" y="1418404"/>
            <a:ext cx="1362171" cy="150340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375943" y="729564"/>
            <a:ext cx="5713572" cy="1839677"/>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035" y="-68905"/>
            <a:ext cx="8686800" cy="685799"/>
          </a:xfrm>
        </p:spPr>
        <p:txBody>
          <a:bodyPr/>
          <a:lstStyle/>
          <a:p>
            <a:r>
              <a:rPr lang="en-US" dirty="0">
                <a:solidFill>
                  <a:srgbClr val="E53534"/>
                </a:solidFill>
              </a:rPr>
              <a:t>2</a:t>
            </a:r>
            <a:r>
              <a:rPr lang="en-US" baseline="30000" dirty="0">
                <a:solidFill>
                  <a:srgbClr val="E53534"/>
                </a:solidFill>
              </a:rPr>
              <a:t>nd</a:t>
            </a:r>
            <a:r>
              <a:rPr lang="en-US" dirty="0">
                <a:solidFill>
                  <a:srgbClr val="E53534"/>
                </a:solidFill>
              </a:rPr>
              <a:t> evolution:</a:t>
            </a:r>
            <a:r>
              <a:rPr lang="en-US" dirty="0"/>
              <a:t> PTP sync network / frequency</a:t>
            </a:r>
          </a:p>
        </p:txBody>
      </p:sp>
      <p:sp>
        <p:nvSpPr>
          <p:cNvPr id="12" name="Rectangle 11"/>
          <p:cNvSpPr/>
          <p:nvPr/>
        </p:nvSpPr>
        <p:spPr>
          <a:xfrm>
            <a:off x="830448" y="864347"/>
            <a:ext cx="2573317" cy="11732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3" name="Picture 12" descr="\\swatchgroupnet\osa\Group\BUT\PM\Produits\5548C-SSU\Presales documents\5. Pictures\5548C SSU-E60\Janvier 2014\5548C E60 bais b.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4279" y="1209551"/>
            <a:ext cx="562236" cy="357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9481" y="2279731"/>
            <a:ext cx="3145667" cy="307777"/>
          </a:xfrm>
          <a:prstGeom prst="rect">
            <a:avLst/>
          </a:prstGeom>
          <a:noFill/>
        </p:spPr>
        <p:txBody>
          <a:bodyPr wrap="square" rtlCol="0">
            <a:spAutoFit/>
          </a:bodyPr>
          <a:lstStyle/>
          <a:p>
            <a:r>
              <a:rPr lang="en-US" sz="1400" i="1" dirty="0"/>
              <a:t>Core Site </a:t>
            </a:r>
          </a:p>
        </p:txBody>
      </p:sp>
      <p:sp>
        <p:nvSpPr>
          <p:cNvPr id="17" name="TextBox 57"/>
          <p:cNvSpPr txBox="1"/>
          <p:nvPr/>
        </p:nvSpPr>
        <p:spPr>
          <a:xfrm>
            <a:off x="2254043" y="1610637"/>
            <a:ext cx="735797"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SSU</a:t>
            </a:r>
          </a:p>
        </p:txBody>
      </p:sp>
      <p:pic>
        <p:nvPicPr>
          <p:cNvPr id="22"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7930" y="1051128"/>
            <a:ext cx="607260" cy="346103"/>
          </a:xfrm>
          <a:prstGeom prst="rect">
            <a:avLst/>
          </a:prstGeom>
          <a:noFill/>
          <a:ln w="9525">
            <a:noFill/>
            <a:miter lim="800000"/>
            <a:headEnd/>
            <a:tailEnd/>
          </a:ln>
          <a:effectLst/>
        </p:spPr>
      </p:pic>
      <p:sp>
        <p:nvSpPr>
          <p:cNvPr id="24" name="TextBox 57"/>
          <p:cNvSpPr txBox="1"/>
          <p:nvPr/>
        </p:nvSpPr>
        <p:spPr>
          <a:xfrm>
            <a:off x="977645" y="1386770"/>
            <a:ext cx="796118"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Cesium</a:t>
            </a:r>
          </a:p>
        </p:txBody>
      </p:sp>
      <p:cxnSp>
        <p:nvCxnSpPr>
          <p:cNvPr id="32" name="Straight Arrow Connector 31"/>
          <p:cNvCxnSpPr>
            <a:stCxn id="13" idx="3"/>
          </p:cNvCxnSpPr>
          <p:nvPr/>
        </p:nvCxnSpPr>
        <p:spPr>
          <a:xfrm>
            <a:off x="2906515" y="1388534"/>
            <a:ext cx="1165918" cy="394649"/>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64127" y="1166825"/>
            <a:ext cx="773116" cy="246221"/>
          </a:xfrm>
          <a:prstGeom prst="rect">
            <a:avLst/>
          </a:prstGeom>
          <a:noFill/>
        </p:spPr>
        <p:txBody>
          <a:bodyPr wrap="square" rtlCol="0">
            <a:spAutoFit/>
          </a:bodyPr>
          <a:lstStyle/>
          <a:p>
            <a:r>
              <a:rPr lang="en-US" sz="1000" b="1" dirty="0"/>
              <a:t>BITS Clk</a:t>
            </a:r>
          </a:p>
        </p:txBody>
      </p:sp>
      <p:sp>
        <p:nvSpPr>
          <p:cNvPr id="72" name="Textfeld 71"/>
          <p:cNvSpPr txBox="1"/>
          <p:nvPr/>
        </p:nvSpPr>
        <p:spPr>
          <a:xfrm flipH="1">
            <a:off x="2101189" y="871209"/>
            <a:ext cx="881596"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76"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5298" y="949965"/>
            <a:ext cx="170600" cy="202326"/>
          </a:xfrm>
          <a:prstGeom prst="rect">
            <a:avLst/>
          </a:prstGeom>
          <a:effectLst/>
          <a:scene3d>
            <a:camera prst="orthographicFront">
              <a:rot lat="0" lon="0" rev="0"/>
            </a:camera>
            <a:lightRig rig="threePt" dir="t"/>
          </a:scene3d>
        </p:spPr>
      </p:pic>
      <p:pic>
        <p:nvPicPr>
          <p:cNvPr id="77"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9165" y="995691"/>
            <a:ext cx="170600" cy="202326"/>
          </a:xfrm>
          <a:prstGeom prst="rect">
            <a:avLst/>
          </a:prstGeom>
          <a:effectLst/>
          <a:scene3d>
            <a:camera prst="orthographicFront">
              <a:rot lat="0" lon="0" rev="0"/>
            </a:camera>
            <a:lightRig rig="threePt" dir="t"/>
          </a:scene3d>
        </p:spPr>
      </p:pic>
      <p:cxnSp>
        <p:nvCxnSpPr>
          <p:cNvPr id="79" name="Elbow Connector 78"/>
          <p:cNvCxnSpPr>
            <a:stCxn id="76" idx="2"/>
            <a:endCxn id="13" idx="1"/>
          </p:cNvCxnSpPr>
          <p:nvPr/>
        </p:nvCxnSpPr>
        <p:spPr>
          <a:xfrm rot="16200000" flipH="1">
            <a:off x="2114317" y="1158571"/>
            <a:ext cx="236243" cy="223681"/>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7" idx="2"/>
            <a:endCxn id="13" idx="1"/>
          </p:cNvCxnSpPr>
          <p:nvPr/>
        </p:nvCxnSpPr>
        <p:spPr>
          <a:xfrm rot="16200000" flipH="1">
            <a:off x="2184114" y="1228368"/>
            <a:ext cx="190517" cy="129814"/>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98368" y="1817840"/>
            <a:ext cx="2563124" cy="276999"/>
          </a:xfrm>
          <a:prstGeom prst="rect">
            <a:avLst/>
          </a:prstGeom>
          <a:noFill/>
        </p:spPr>
        <p:txBody>
          <a:bodyPr wrap="square" rtlCol="0">
            <a:spAutoFit/>
          </a:bodyPr>
          <a:lstStyle/>
          <a:p>
            <a:r>
              <a:rPr lang="en-US" sz="1200" i="1" dirty="0"/>
              <a:t>Cesium Based PRC System</a:t>
            </a:r>
          </a:p>
        </p:txBody>
      </p:sp>
      <p:pic>
        <p:nvPicPr>
          <p:cNvPr id="9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7758" y="9088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4347346" y="1187288"/>
            <a:ext cx="722757" cy="400110"/>
          </a:xfrm>
          <a:prstGeom prst="rect">
            <a:avLst/>
          </a:prstGeom>
          <a:noFill/>
        </p:spPr>
        <p:txBody>
          <a:bodyPr wrap="square" rtlCol="0">
            <a:spAutoFit/>
          </a:bodyPr>
          <a:lstStyle/>
          <a:p>
            <a:r>
              <a:rPr lang="en-US" sz="1000" i="1" dirty="0"/>
              <a:t>Core Elements</a:t>
            </a:r>
          </a:p>
        </p:txBody>
      </p:sp>
      <p:cxnSp>
        <p:nvCxnSpPr>
          <p:cNvPr id="93" name="Straight Arrow Connector 92"/>
          <p:cNvCxnSpPr>
            <a:stCxn id="13" idx="3"/>
          </p:cNvCxnSpPr>
          <p:nvPr/>
        </p:nvCxnSpPr>
        <p:spPr>
          <a:xfrm flipV="1">
            <a:off x="2906515" y="1388533"/>
            <a:ext cx="1259089" cy="1"/>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a:stCxn id="13" idx="3"/>
          </p:cNvCxnSpPr>
          <p:nvPr/>
        </p:nvCxnSpPr>
        <p:spPr>
          <a:xfrm flipV="1">
            <a:off x="2906515" y="1077870"/>
            <a:ext cx="1186459" cy="310664"/>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Right Brace 100"/>
          <p:cNvSpPr/>
          <p:nvPr/>
        </p:nvSpPr>
        <p:spPr>
          <a:xfrm>
            <a:off x="4150882" y="946236"/>
            <a:ext cx="256243" cy="907131"/>
          </a:xfrm>
          <a:prstGeom prst="rightBrace">
            <a:avLst>
              <a:gd name="adj1" fmla="val 8333"/>
              <a:gd name="adj2" fmla="val 47855"/>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16" name="TextBox 115"/>
          <p:cNvSpPr txBox="1"/>
          <p:nvPr/>
        </p:nvSpPr>
        <p:spPr>
          <a:xfrm rot="1535027">
            <a:off x="3403704" y="1923120"/>
            <a:ext cx="820185" cy="246221"/>
          </a:xfrm>
          <a:prstGeom prst="rect">
            <a:avLst/>
          </a:prstGeom>
          <a:noFill/>
        </p:spPr>
        <p:txBody>
          <a:bodyPr wrap="square" rtlCol="0">
            <a:spAutoFit/>
          </a:bodyPr>
          <a:lstStyle/>
          <a:p>
            <a:r>
              <a:rPr lang="en-US" sz="1000" b="1" dirty="0">
                <a:solidFill>
                  <a:srgbClr val="E53534"/>
                </a:solidFill>
              </a:rPr>
              <a:t>G.8265.1</a:t>
            </a:r>
          </a:p>
        </p:txBody>
      </p:sp>
      <p:sp>
        <p:nvSpPr>
          <p:cNvPr id="118" name="Rectangle 117"/>
          <p:cNvSpPr/>
          <p:nvPr/>
        </p:nvSpPr>
        <p:spPr>
          <a:xfrm>
            <a:off x="789405" y="3259659"/>
            <a:ext cx="2632020" cy="116636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9" name="TextBox 118"/>
          <p:cNvSpPr txBox="1"/>
          <p:nvPr/>
        </p:nvSpPr>
        <p:spPr>
          <a:xfrm>
            <a:off x="377138" y="4559325"/>
            <a:ext cx="3145667" cy="307777"/>
          </a:xfrm>
          <a:prstGeom prst="rect">
            <a:avLst/>
          </a:prstGeom>
          <a:noFill/>
        </p:spPr>
        <p:txBody>
          <a:bodyPr wrap="square" rtlCol="0">
            <a:spAutoFit/>
          </a:bodyPr>
          <a:lstStyle/>
          <a:p>
            <a:r>
              <a:rPr lang="en-US" sz="1400" i="1" dirty="0"/>
              <a:t>Remote BSC/RNC Sites</a:t>
            </a:r>
          </a:p>
        </p:txBody>
      </p:sp>
      <p:sp>
        <p:nvSpPr>
          <p:cNvPr id="120" name="TextBox 57"/>
          <p:cNvSpPr txBox="1"/>
          <p:nvPr/>
        </p:nvSpPr>
        <p:spPr>
          <a:xfrm>
            <a:off x="1597320" y="3963692"/>
            <a:ext cx="1313421"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GNSS Receiver</a:t>
            </a:r>
          </a:p>
        </p:txBody>
      </p:sp>
      <p:sp>
        <p:nvSpPr>
          <p:cNvPr id="121" name="TextBox 120"/>
          <p:cNvSpPr txBox="1"/>
          <p:nvPr/>
        </p:nvSpPr>
        <p:spPr>
          <a:xfrm rot="20609810">
            <a:off x="3303208" y="3580395"/>
            <a:ext cx="835541" cy="246221"/>
          </a:xfrm>
          <a:prstGeom prst="rect">
            <a:avLst/>
          </a:prstGeom>
          <a:noFill/>
        </p:spPr>
        <p:txBody>
          <a:bodyPr wrap="square" rtlCol="0">
            <a:spAutoFit/>
          </a:bodyPr>
          <a:lstStyle/>
          <a:p>
            <a:r>
              <a:rPr lang="en-US" sz="1000" b="1" dirty="0">
                <a:solidFill>
                  <a:srgbClr val="E53534"/>
                </a:solidFill>
              </a:rPr>
              <a:t>G.8265.1</a:t>
            </a:r>
          </a:p>
        </p:txBody>
      </p:sp>
      <p:sp>
        <p:nvSpPr>
          <p:cNvPr id="122" name="Textfeld 71"/>
          <p:cNvSpPr txBox="1"/>
          <p:nvPr/>
        </p:nvSpPr>
        <p:spPr>
          <a:xfrm flipH="1">
            <a:off x="1497042" y="3237069"/>
            <a:ext cx="904840"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124"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5018" y="3361551"/>
            <a:ext cx="170600" cy="202326"/>
          </a:xfrm>
          <a:prstGeom prst="rect">
            <a:avLst/>
          </a:prstGeom>
          <a:effectLst/>
          <a:scene3d>
            <a:camera prst="orthographicFront">
              <a:rot lat="0" lon="0" rev="0"/>
            </a:camera>
            <a:lightRig rig="threePt" dir="t"/>
          </a:scene3d>
        </p:spPr>
      </p:pic>
      <p:cxnSp>
        <p:nvCxnSpPr>
          <p:cNvPr id="126" name="Elbow Connector 125"/>
          <p:cNvCxnSpPr>
            <a:stCxn id="124" idx="2"/>
          </p:cNvCxnSpPr>
          <p:nvPr/>
        </p:nvCxnSpPr>
        <p:spPr>
          <a:xfrm rot="16200000" flipH="1">
            <a:off x="1566029" y="3608165"/>
            <a:ext cx="238932" cy="150355"/>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756956" y="4181650"/>
            <a:ext cx="2652149" cy="276999"/>
          </a:xfrm>
          <a:prstGeom prst="rect">
            <a:avLst/>
          </a:prstGeom>
          <a:noFill/>
        </p:spPr>
        <p:txBody>
          <a:bodyPr wrap="square" rtlCol="0">
            <a:spAutoFit/>
          </a:bodyPr>
          <a:lstStyle/>
          <a:p>
            <a:r>
              <a:rPr lang="en-US" sz="1200" i="1" dirty="0"/>
              <a:t>GNSS Based PRC System</a:t>
            </a:r>
          </a:p>
        </p:txBody>
      </p:sp>
      <p:pic>
        <p:nvPicPr>
          <p:cNvPr id="12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513" y="3943061"/>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Box 128"/>
          <p:cNvSpPr txBox="1"/>
          <p:nvPr/>
        </p:nvSpPr>
        <p:spPr>
          <a:xfrm>
            <a:off x="4175433" y="4437362"/>
            <a:ext cx="722757" cy="246221"/>
          </a:xfrm>
          <a:prstGeom prst="rect">
            <a:avLst/>
          </a:prstGeom>
          <a:noFill/>
        </p:spPr>
        <p:txBody>
          <a:bodyPr wrap="square" rtlCol="0">
            <a:spAutoFit/>
          </a:bodyPr>
          <a:lstStyle/>
          <a:p>
            <a:r>
              <a:rPr lang="en-US" sz="1000" i="1" dirty="0"/>
              <a:t>BSC/RNC</a:t>
            </a:r>
          </a:p>
        </p:txBody>
      </p:sp>
      <p:sp>
        <p:nvSpPr>
          <p:cNvPr id="133" name="TextBox 132"/>
          <p:cNvSpPr txBox="1"/>
          <p:nvPr/>
        </p:nvSpPr>
        <p:spPr>
          <a:xfrm>
            <a:off x="3487336" y="4078471"/>
            <a:ext cx="757824" cy="246221"/>
          </a:xfrm>
          <a:prstGeom prst="rect">
            <a:avLst/>
          </a:prstGeom>
          <a:noFill/>
        </p:spPr>
        <p:txBody>
          <a:bodyPr wrap="square" rtlCol="0">
            <a:spAutoFit/>
          </a:bodyPr>
          <a:lstStyle/>
          <a:p>
            <a:r>
              <a:rPr lang="en-US" sz="1000" b="1" dirty="0"/>
              <a:t>BITS Clk</a:t>
            </a:r>
          </a:p>
        </p:txBody>
      </p:sp>
      <p:pic>
        <p:nvPicPr>
          <p:cNvPr id="14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0158" y="1061263"/>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2558" y="1246088"/>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8529" y="3949250"/>
            <a:ext cx="592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55"/>
          <p:cNvPicPr>
            <a:picLocks noChangeAspect="1"/>
          </p:cNvPicPr>
          <p:nvPr/>
        </p:nvPicPr>
        <p:blipFill>
          <a:blip r:embed="rId7"/>
          <a:stretch>
            <a:fillRect/>
          </a:stretch>
        </p:blipFill>
        <p:spPr>
          <a:xfrm>
            <a:off x="5550818" y="3878942"/>
            <a:ext cx="354267" cy="596242"/>
          </a:xfrm>
          <a:prstGeom prst="rect">
            <a:avLst/>
          </a:prstGeom>
        </p:spPr>
      </p:pic>
      <p:pic>
        <p:nvPicPr>
          <p:cNvPr id="157"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5927" y="2014265"/>
            <a:ext cx="616406" cy="64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Cloud 157"/>
          <p:cNvSpPr/>
          <p:nvPr/>
        </p:nvSpPr>
        <p:spPr>
          <a:xfrm>
            <a:off x="5867284" y="1682639"/>
            <a:ext cx="2231102"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Orange Property</a:t>
            </a:r>
          </a:p>
        </p:txBody>
      </p:sp>
      <p:pic>
        <p:nvPicPr>
          <p:cNvPr id="159" name="Picture 158"/>
          <p:cNvPicPr>
            <a:picLocks noChangeAspect="1"/>
          </p:cNvPicPr>
          <p:nvPr/>
        </p:nvPicPr>
        <p:blipFill>
          <a:blip r:embed="rId7"/>
          <a:stretch>
            <a:fillRect/>
          </a:stretch>
        </p:blipFill>
        <p:spPr>
          <a:xfrm>
            <a:off x="7786924" y="1716144"/>
            <a:ext cx="354267" cy="596242"/>
          </a:xfrm>
          <a:prstGeom prst="rect">
            <a:avLst/>
          </a:prstGeom>
        </p:spPr>
      </p:pic>
      <p:pic>
        <p:nvPicPr>
          <p:cNvPr id="160" name="Picture 159"/>
          <p:cNvPicPr>
            <a:picLocks noChangeAspect="1"/>
          </p:cNvPicPr>
          <p:nvPr/>
        </p:nvPicPr>
        <p:blipFill>
          <a:blip r:embed="rId7"/>
          <a:stretch>
            <a:fillRect/>
          </a:stretch>
        </p:blipFill>
        <p:spPr>
          <a:xfrm>
            <a:off x="5664518" y="1952189"/>
            <a:ext cx="354267" cy="596242"/>
          </a:xfrm>
          <a:prstGeom prst="rect">
            <a:avLst/>
          </a:prstGeom>
        </p:spPr>
      </p:pic>
      <p:cxnSp>
        <p:nvCxnSpPr>
          <p:cNvPr id="164" name="Straight Connector 163"/>
          <p:cNvCxnSpPr>
            <a:stCxn id="128" idx="3"/>
            <a:endCxn id="156" idx="1"/>
          </p:cNvCxnSpPr>
          <p:nvPr/>
        </p:nvCxnSpPr>
        <p:spPr>
          <a:xfrm flipV="1">
            <a:off x="4780282" y="4177063"/>
            <a:ext cx="770536" cy="7383"/>
          </a:xfrm>
          <a:prstGeom prst="line">
            <a:avLst/>
          </a:prstGeom>
          <a:ln/>
        </p:spPr>
        <p:style>
          <a:lnRef idx="3">
            <a:schemeClr val="dk1"/>
          </a:lnRef>
          <a:fillRef idx="0">
            <a:schemeClr val="dk1"/>
          </a:fillRef>
          <a:effectRef idx="2">
            <a:schemeClr val="dk1"/>
          </a:effectRef>
          <a:fontRef idx="minor">
            <a:schemeClr val="tx1"/>
          </a:fontRef>
        </p:style>
      </p:cxnSp>
      <p:sp>
        <p:nvSpPr>
          <p:cNvPr id="174" name="TextBox 173"/>
          <p:cNvSpPr txBox="1"/>
          <p:nvPr/>
        </p:nvSpPr>
        <p:spPr>
          <a:xfrm>
            <a:off x="7537076" y="2684668"/>
            <a:ext cx="1357701" cy="276999"/>
          </a:xfrm>
          <a:prstGeom prst="rect">
            <a:avLst/>
          </a:prstGeom>
          <a:noFill/>
        </p:spPr>
        <p:txBody>
          <a:bodyPr wrap="square" rtlCol="0">
            <a:spAutoFit/>
          </a:bodyPr>
          <a:lstStyle/>
          <a:p>
            <a:r>
              <a:rPr lang="en-US" sz="1200" i="1" dirty="0"/>
              <a:t>2G/3G/4G IP Site</a:t>
            </a:r>
          </a:p>
        </p:txBody>
      </p:sp>
      <p:pic>
        <p:nvPicPr>
          <p:cNvPr id="152" name="Picture 151"/>
          <p:cNvPicPr>
            <a:picLocks noChangeAspect="1"/>
          </p:cNvPicPr>
          <p:nvPr/>
        </p:nvPicPr>
        <p:blipFill>
          <a:blip r:embed="rId7"/>
          <a:stretch>
            <a:fillRect/>
          </a:stretch>
        </p:blipFill>
        <p:spPr>
          <a:xfrm>
            <a:off x="7732465" y="3831378"/>
            <a:ext cx="354267" cy="596242"/>
          </a:xfrm>
          <a:prstGeom prst="rect">
            <a:avLst/>
          </a:prstGeom>
        </p:spPr>
      </p:pic>
      <p:sp>
        <p:nvSpPr>
          <p:cNvPr id="183" name="TextBox 182"/>
          <p:cNvSpPr txBox="1"/>
          <p:nvPr/>
        </p:nvSpPr>
        <p:spPr>
          <a:xfrm>
            <a:off x="5594825" y="1381660"/>
            <a:ext cx="713314" cy="246221"/>
          </a:xfrm>
          <a:prstGeom prst="rect">
            <a:avLst/>
          </a:prstGeom>
          <a:noFill/>
        </p:spPr>
        <p:txBody>
          <a:bodyPr wrap="square" rtlCol="0">
            <a:spAutoFit/>
          </a:bodyPr>
          <a:lstStyle/>
          <a:p>
            <a:r>
              <a:rPr lang="en-US" sz="1000" i="1" dirty="0"/>
              <a:t>BSC/RNC</a:t>
            </a:r>
          </a:p>
        </p:txBody>
      </p:sp>
      <p:sp>
        <p:nvSpPr>
          <p:cNvPr id="184" name="TextBox 183"/>
          <p:cNvSpPr txBox="1"/>
          <p:nvPr/>
        </p:nvSpPr>
        <p:spPr>
          <a:xfrm>
            <a:off x="5449320" y="1047447"/>
            <a:ext cx="722757" cy="246221"/>
          </a:xfrm>
          <a:prstGeom prst="rect">
            <a:avLst/>
          </a:prstGeom>
          <a:noFill/>
        </p:spPr>
        <p:txBody>
          <a:bodyPr wrap="square" rtlCol="0">
            <a:spAutoFit/>
          </a:bodyPr>
          <a:lstStyle/>
          <a:p>
            <a:r>
              <a:rPr lang="en-US" sz="1000" i="1" dirty="0"/>
              <a:t>MGW</a:t>
            </a:r>
          </a:p>
        </p:txBody>
      </p:sp>
      <p:sp>
        <p:nvSpPr>
          <p:cNvPr id="185" name="TextBox 184"/>
          <p:cNvSpPr txBox="1"/>
          <p:nvPr/>
        </p:nvSpPr>
        <p:spPr>
          <a:xfrm>
            <a:off x="5323867" y="870387"/>
            <a:ext cx="722757" cy="246221"/>
          </a:xfrm>
          <a:prstGeom prst="rect">
            <a:avLst/>
          </a:prstGeom>
          <a:noFill/>
        </p:spPr>
        <p:txBody>
          <a:bodyPr wrap="square" rtlCol="0">
            <a:spAutoFit/>
          </a:bodyPr>
          <a:lstStyle/>
          <a:p>
            <a:r>
              <a:rPr lang="en-US" sz="1000" i="1" dirty="0"/>
              <a:t>MSC</a:t>
            </a:r>
          </a:p>
        </p:txBody>
      </p:sp>
      <p:cxnSp>
        <p:nvCxnSpPr>
          <p:cNvPr id="187" name="Elbow Connector 186"/>
          <p:cNvCxnSpPr>
            <a:cxnSpLocks/>
            <a:stCxn id="150" idx="2"/>
            <a:endCxn id="160" idx="0"/>
          </p:cNvCxnSpPr>
          <p:nvPr/>
        </p:nvCxnSpPr>
        <p:spPr>
          <a:xfrm rot="16200000" flipH="1">
            <a:off x="5501131" y="1611668"/>
            <a:ext cx="223332" cy="457709"/>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cxnSp>
        <p:nvCxnSpPr>
          <p:cNvPr id="191" name="Elbow Connector 190"/>
          <p:cNvCxnSpPr>
            <a:stCxn id="22" idx="3"/>
            <a:endCxn id="13" idx="2"/>
          </p:cNvCxnSpPr>
          <p:nvPr/>
        </p:nvCxnSpPr>
        <p:spPr>
          <a:xfrm>
            <a:off x="1675190" y="1224180"/>
            <a:ext cx="950207" cy="343336"/>
          </a:xfrm>
          <a:prstGeom prst="bentConnector4">
            <a:avLst>
              <a:gd name="adj1" fmla="val 35207"/>
              <a:gd name="adj2" fmla="val 166582"/>
            </a:avLst>
          </a:prstGeom>
          <a:ln w="31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445975" y="3230142"/>
            <a:ext cx="954170" cy="707886"/>
          </a:xfrm>
          <a:prstGeom prst="rect">
            <a:avLst/>
          </a:prstGeom>
          <a:noFill/>
        </p:spPr>
        <p:txBody>
          <a:bodyPr wrap="square" rtlCol="0">
            <a:spAutoFit/>
          </a:bodyPr>
          <a:lstStyle/>
          <a:p>
            <a:r>
              <a:rPr lang="en-US" sz="1000" b="1" dirty="0">
                <a:solidFill>
                  <a:srgbClr val="00B050"/>
                </a:solidFill>
              </a:rPr>
              <a:t>G.8265.1 back up from Core GM</a:t>
            </a:r>
          </a:p>
        </p:txBody>
      </p:sp>
      <p:cxnSp>
        <p:nvCxnSpPr>
          <p:cNvPr id="75" name="Straight Arrow Connector 74">
            <a:extLst>
              <a:ext uri="{FF2B5EF4-FFF2-40B4-BE49-F238E27FC236}">
                <a16:creationId xmlns:a16="http://schemas.microsoft.com/office/drawing/2014/main" xmlns="" id="{365F90C4-D1B4-4824-81F3-315669D00737}"/>
              </a:ext>
            </a:extLst>
          </p:cNvPr>
          <p:cNvCxnSpPr>
            <a:cxnSpLocks/>
          </p:cNvCxnSpPr>
          <p:nvPr/>
        </p:nvCxnSpPr>
        <p:spPr>
          <a:xfrm>
            <a:off x="2914795" y="1469238"/>
            <a:ext cx="1550570" cy="763417"/>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B0D85A42-DD0F-48C4-8B36-335A84293776}"/>
              </a:ext>
            </a:extLst>
          </p:cNvPr>
          <p:cNvCxnSpPr>
            <a:cxnSpLocks/>
            <a:endCxn id="87" idx="3"/>
          </p:cNvCxnSpPr>
          <p:nvPr/>
        </p:nvCxnSpPr>
        <p:spPr>
          <a:xfrm flipV="1">
            <a:off x="2842872" y="3444942"/>
            <a:ext cx="1247417" cy="357742"/>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xmlns="" id="{658A4EB0-B480-43F2-8FD9-77C85F100EFE}"/>
              </a:ext>
            </a:extLst>
          </p:cNvPr>
          <p:cNvCxnSpPr>
            <a:cxnSpLocks/>
            <a:endCxn id="128" idx="1"/>
          </p:cNvCxnSpPr>
          <p:nvPr/>
        </p:nvCxnSpPr>
        <p:spPr>
          <a:xfrm>
            <a:off x="2917677" y="3928839"/>
            <a:ext cx="1379836" cy="255607"/>
          </a:xfrm>
          <a:prstGeom prst="straightConnector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xmlns="" id="{C6CF72C5-231B-427E-AC05-10EE7B1440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47507" y="3743557"/>
            <a:ext cx="1196901" cy="178205"/>
          </a:xfrm>
          <a:prstGeom prst="rect">
            <a:avLst/>
          </a:prstGeom>
        </p:spPr>
      </p:pic>
      <p:sp>
        <p:nvSpPr>
          <p:cNvPr id="69" name="TextBox 68">
            <a:extLst>
              <a:ext uri="{FF2B5EF4-FFF2-40B4-BE49-F238E27FC236}">
                <a16:creationId xmlns:a16="http://schemas.microsoft.com/office/drawing/2014/main" xmlns="" id="{F4E65D15-3376-4345-A22D-8B2602B3EC84}"/>
              </a:ext>
            </a:extLst>
          </p:cNvPr>
          <p:cNvSpPr txBox="1"/>
          <p:nvPr/>
        </p:nvSpPr>
        <p:spPr>
          <a:xfrm>
            <a:off x="8016100" y="3756699"/>
            <a:ext cx="949451" cy="246221"/>
          </a:xfrm>
          <a:prstGeom prst="rect">
            <a:avLst/>
          </a:prstGeom>
          <a:noFill/>
        </p:spPr>
        <p:txBody>
          <a:bodyPr wrap="square" rtlCol="0">
            <a:spAutoFit/>
          </a:bodyPr>
          <a:lstStyle/>
          <a:p>
            <a:r>
              <a:rPr lang="en-US" sz="1000" b="1" dirty="0">
                <a:solidFill>
                  <a:srgbClr val="E53534"/>
                </a:solidFill>
              </a:rPr>
              <a:t>G.8265.1</a:t>
            </a:r>
          </a:p>
        </p:txBody>
      </p:sp>
      <p:cxnSp>
        <p:nvCxnSpPr>
          <p:cNvPr id="70" name="Elbow Connector 106">
            <a:extLst>
              <a:ext uri="{FF2B5EF4-FFF2-40B4-BE49-F238E27FC236}">
                <a16:creationId xmlns:a16="http://schemas.microsoft.com/office/drawing/2014/main" xmlns="" id="{644FAF6D-ABFA-4419-A56B-2D9B7E0B1810}"/>
              </a:ext>
            </a:extLst>
          </p:cNvPr>
          <p:cNvCxnSpPr>
            <a:cxnSpLocks/>
            <a:stCxn id="159" idx="3"/>
          </p:cNvCxnSpPr>
          <p:nvPr/>
        </p:nvCxnSpPr>
        <p:spPr>
          <a:xfrm>
            <a:off x="8141191" y="2014265"/>
            <a:ext cx="319898" cy="298121"/>
          </a:xfrm>
          <a:prstGeom prst="bentConnector3">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7D7BE856-2971-4BC4-90FD-A10086376638}"/>
              </a:ext>
            </a:extLst>
          </p:cNvPr>
          <p:cNvSpPr txBox="1"/>
          <p:nvPr/>
        </p:nvSpPr>
        <p:spPr>
          <a:xfrm>
            <a:off x="8074761" y="1762373"/>
            <a:ext cx="957018" cy="246221"/>
          </a:xfrm>
          <a:prstGeom prst="rect">
            <a:avLst/>
          </a:prstGeom>
          <a:noFill/>
        </p:spPr>
        <p:txBody>
          <a:bodyPr wrap="square" rtlCol="0">
            <a:spAutoFit/>
          </a:bodyPr>
          <a:lstStyle/>
          <a:p>
            <a:r>
              <a:rPr lang="en-US" sz="1000" b="1" dirty="0">
                <a:solidFill>
                  <a:srgbClr val="E53534"/>
                </a:solidFill>
              </a:rPr>
              <a:t>G.8265.1</a:t>
            </a:r>
          </a:p>
        </p:txBody>
      </p:sp>
      <p:cxnSp>
        <p:nvCxnSpPr>
          <p:cNvPr id="80" name="Elbow Connector 106">
            <a:extLst>
              <a:ext uri="{FF2B5EF4-FFF2-40B4-BE49-F238E27FC236}">
                <a16:creationId xmlns:a16="http://schemas.microsoft.com/office/drawing/2014/main" xmlns="" id="{E800C71B-885B-4463-B08E-8E9EE5DBE6D9}"/>
              </a:ext>
            </a:extLst>
          </p:cNvPr>
          <p:cNvCxnSpPr>
            <a:cxnSpLocks/>
          </p:cNvCxnSpPr>
          <p:nvPr/>
        </p:nvCxnSpPr>
        <p:spPr>
          <a:xfrm>
            <a:off x="8074858" y="4111553"/>
            <a:ext cx="425306" cy="115413"/>
          </a:xfrm>
          <a:prstGeom prst="bentConnector3">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83" name="Cloud 82">
            <a:extLst>
              <a:ext uri="{FF2B5EF4-FFF2-40B4-BE49-F238E27FC236}">
                <a16:creationId xmlns:a16="http://schemas.microsoft.com/office/drawing/2014/main" xmlns="" id="{0B063D5C-185C-4734-8601-17FC0E850ECF}"/>
              </a:ext>
            </a:extLst>
          </p:cNvPr>
          <p:cNvSpPr/>
          <p:nvPr/>
        </p:nvSpPr>
        <p:spPr>
          <a:xfrm>
            <a:off x="3422073" y="2270024"/>
            <a:ext cx="1645045" cy="1144865"/>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IP Backbone Cloud</a:t>
            </a:r>
          </a:p>
          <a:p>
            <a:pPr algn="ctr"/>
            <a:r>
              <a:rPr lang="en-US" sz="1000" u="sng" dirty="0">
                <a:solidFill>
                  <a:schemeClr val="tx1"/>
                </a:solidFill>
              </a:rPr>
              <a:t>3</a:t>
            </a:r>
            <a:r>
              <a:rPr lang="en-US" sz="1000" u="sng" baseline="30000" dirty="0">
                <a:solidFill>
                  <a:schemeClr val="tx1"/>
                </a:solidFill>
              </a:rPr>
              <a:t>rd</a:t>
            </a:r>
            <a:r>
              <a:rPr lang="en-US" sz="1000" u="sng" dirty="0">
                <a:solidFill>
                  <a:schemeClr val="tx1"/>
                </a:solidFill>
              </a:rPr>
              <a:t> Party</a:t>
            </a:r>
          </a:p>
        </p:txBody>
      </p:sp>
      <p:pic>
        <p:nvPicPr>
          <p:cNvPr id="84" name="Picture 17">
            <a:extLst>
              <a:ext uri="{FF2B5EF4-FFF2-40B4-BE49-F238E27FC236}">
                <a16:creationId xmlns:a16="http://schemas.microsoft.com/office/drawing/2014/main" xmlns="" id="{A2FFED40-E2EE-4E45-A1C3-5B254E0542B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494829" y="2106234"/>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5" name="Picture 17">
            <a:extLst>
              <a:ext uri="{FF2B5EF4-FFF2-40B4-BE49-F238E27FC236}">
                <a16:creationId xmlns:a16="http://schemas.microsoft.com/office/drawing/2014/main" xmlns="" id="{B24B2CF3-7E1A-4551-BA88-D04BA47448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826943" y="2767944"/>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7" name="Picture 17">
            <a:extLst>
              <a:ext uri="{FF2B5EF4-FFF2-40B4-BE49-F238E27FC236}">
                <a16:creationId xmlns:a16="http://schemas.microsoft.com/office/drawing/2014/main" xmlns="" id="{C49CCE97-10F1-4516-8BAC-D97D0FD6B1F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4090289" y="3307423"/>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88" name="Picture 17">
            <a:extLst>
              <a:ext uri="{FF2B5EF4-FFF2-40B4-BE49-F238E27FC236}">
                <a16:creationId xmlns:a16="http://schemas.microsoft.com/office/drawing/2014/main" xmlns="" id="{1179016B-D798-4A57-A1DE-4A725718112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3402014" y="2588183"/>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sp>
        <p:nvSpPr>
          <p:cNvPr id="91" name="TextBox 90">
            <a:extLst>
              <a:ext uri="{FF2B5EF4-FFF2-40B4-BE49-F238E27FC236}">
                <a16:creationId xmlns:a16="http://schemas.microsoft.com/office/drawing/2014/main" xmlns="" id="{2DD914DF-FECC-480A-B80E-470D7D7BA190}"/>
              </a:ext>
            </a:extLst>
          </p:cNvPr>
          <p:cNvSpPr txBox="1"/>
          <p:nvPr/>
        </p:nvSpPr>
        <p:spPr>
          <a:xfrm>
            <a:off x="4862866" y="2011812"/>
            <a:ext cx="825303" cy="246221"/>
          </a:xfrm>
          <a:prstGeom prst="rect">
            <a:avLst/>
          </a:prstGeom>
          <a:noFill/>
        </p:spPr>
        <p:txBody>
          <a:bodyPr wrap="square" rtlCol="0">
            <a:spAutoFit/>
          </a:bodyPr>
          <a:lstStyle/>
          <a:p>
            <a:r>
              <a:rPr lang="en-US" sz="1000" b="1" dirty="0">
                <a:solidFill>
                  <a:srgbClr val="E53534"/>
                </a:solidFill>
              </a:rPr>
              <a:t>G.8265.1</a:t>
            </a:r>
          </a:p>
        </p:txBody>
      </p:sp>
      <p:cxnSp>
        <p:nvCxnSpPr>
          <p:cNvPr id="94" name="Straight Arrow Connector 93">
            <a:extLst>
              <a:ext uri="{FF2B5EF4-FFF2-40B4-BE49-F238E27FC236}">
                <a16:creationId xmlns:a16="http://schemas.microsoft.com/office/drawing/2014/main" xmlns="" id="{2CEE6DC5-5D30-4D9F-A908-325014533E19}"/>
              </a:ext>
            </a:extLst>
          </p:cNvPr>
          <p:cNvCxnSpPr>
            <a:cxnSpLocks/>
            <a:stCxn id="84" idx="1"/>
            <a:endCxn id="160" idx="1"/>
          </p:cNvCxnSpPr>
          <p:nvPr/>
        </p:nvCxnSpPr>
        <p:spPr>
          <a:xfrm>
            <a:off x="4764760" y="2243753"/>
            <a:ext cx="899758" cy="6557"/>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xmlns="" id="{BBB6AD01-24E4-4F91-8716-3970D4B7BC2E}"/>
              </a:ext>
            </a:extLst>
          </p:cNvPr>
          <p:cNvSpPr/>
          <p:nvPr/>
        </p:nvSpPr>
        <p:spPr>
          <a:xfrm>
            <a:off x="6490728" y="2681327"/>
            <a:ext cx="903577" cy="10128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9" name="Cloud 98">
            <a:extLst>
              <a:ext uri="{FF2B5EF4-FFF2-40B4-BE49-F238E27FC236}">
                <a16:creationId xmlns:a16="http://schemas.microsoft.com/office/drawing/2014/main" xmlns="" id="{80DFF3DF-265D-4ECE-9776-F3BF4BCE4FE2}"/>
              </a:ext>
            </a:extLst>
          </p:cNvPr>
          <p:cNvSpPr/>
          <p:nvPr/>
        </p:nvSpPr>
        <p:spPr>
          <a:xfrm>
            <a:off x="5276571" y="2662621"/>
            <a:ext cx="1525601" cy="759856"/>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HDSL Cloud</a:t>
            </a:r>
          </a:p>
          <a:p>
            <a:pPr algn="ctr"/>
            <a:r>
              <a:rPr lang="en-US" sz="1000" u="sng" dirty="0">
                <a:solidFill>
                  <a:schemeClr val="tx1"/>
                </a:solidFill>
              </a:rPr>
              <a:t>3</a:t>
            </a:r>
            <a:r>
              <a:rPr lang="en-US" sz="1000" u="sng" baseline="30000" dirty="0">
                <a:solidFill>
                  <a:schemeClr val="tx1"/>
                </a:solidFill>
              </a:rPr>
              <a:t>rd</a:t>
            </a:r>
            <a:r>
              <a:rPr lang="en-US" sz="1000" u="sng" dirty="0">
                <a:solidFill>
                  <a:schemeClr val="tx1"/>
                </a:solidFill>
              </a:rPr>
              <a:t> Property</a:t>
            </a:r>
          </a:p>
          <a:p>
            <a:pPr algn="ctr"/>
            <a:endParaRPr lang="en-US" sz="800" u="sng" dirty="0">
              <a:solidFill>
                <a:srgbClr val="FF0000"/>
              </a:solidFill>
            </a:endParaRPr>
          </a:p>
        </p:txBody>
      </p:sp>
      <p:pic>
        <p:nvPicPr>
          <p:cNvPr id="100" name="Picture 99">
            <a:extLst>
              <a:ext uri="{FF2B5EF4-FFF2-40B4-BE49-F238E27FC236}">
                <a16:creationId xmlns:a16="http://schemas.microsoft.com/office/drawing/2014/main" xmlns="" id="{91CE1D57-ED79-4316-A2FB-94DD9B27BBD8}"/>
              </a:ext>
            </a:extLst>
          </p:cNvPr>
          <p:cNvPicPr>
            <a:picLocks noChangeAspect="1"/>
          </p:cNvPicPr>
          <p:nvPr/>
        </p:nvPicPr>
        <p:blipFill>
          <a:blip r:embed="rId10"/>
          <a:stretch>
            <a:fillRect/>
          </a:stretch>
        </p:blipFill>
        <p:spPr>
          <a:xfrm>
            <a:off x="7136848" y="2827793"/>
            <a:ext cx="257890" cy="257890"/>
          </a:xfrm>
          <a:prstGeom prst="rect">
            <a:avLst/>
          </a:prstGeom>
        </p:spPr>
      </p:pic>
      <p:sp>
        <p:nvSpPr>
          <p:cNvPr id="102" name="TextBox 101">
            <a:extLst>
              <a:ext uri="{FF2B5EF4-FFF2-40B4-BE49-F238E27FC236}">
                <a16:creationId xmlns:a16="http://schemas.microsoft.com/office/drawing/2014/main" xmlns="" id="{418C6F8C-C0D5-4359-8DF9-140B1D1DB33F}"/>
              </a:ext>
            </a:extLst>
          </p:cNvPr>
          <p:cNvSpPr txBox="1"/>
          <p:nvPr/>
        </p:nvSpPr>
        <p:spPr>
          <a:xfrm>
            <a:off x="6566825" y="3149189"/>
            <a:ext cx="940911" cy="553998"/>
          </a:xfrm>
          <a:prstGeom prst="rect">
            <a:avLst/>
          </a:prstGeom>
          <a:noFill/>
        </p:spPr>
        <p:txBody>
          <a:bodyPr wrap="square" rtlCol="0">
            <a:spAutoFit/>
          </a:bodyPr>
          <a:lstStyle/>
          <a:p>
            <a:r>
              <a:rPr lang="en-US" sz="1000" i="1" dirty="0"/>
              <a:t>2G/3G/4G Small Cell IP Site</a:t>
            </a:r>
          </a:p>
        </p:txBody>
      </p:sp>
      <p:pic>
        <p:nvPicPr>
          <p:cNvPr id="103" name="Picture 102">
            <a:extLst>
              <a:ext uri="{FF2B5EF4-FFF2-40B4-BE49-F238E27FC236}">
                <a16:creationId xmlns:a16="http://schemas.microsoft.com/office/drawing/2014/main" xmlns="" id="{59138C8A-0822-4294-B466-BDC609A03474}"/>
              </a:ext>
            </a:extLst>
          </p:cNvPr>
          <p:cNvPicPr>
            <a:picLocks noChangeAspect="1"/>
          </p:cNvPicPr>
          <p:nvPr/>
        </p:nvPicPr>
        <p:blipFill>
          <a:blip r:embed="rId11"/>
          <a:stretch>
            <a:fillRect/>
          </a:stretch>
        </p:blipFill>
        <p:spPr>
          <a:xfrm>
            <a:off x="5240760" y="2957134"/>
            <a:ext cx="260978" cy="208990"/>
          </a:xfrm>
          <a:prstGeom prst="rect">
            <a:avLst/>
          </a:prstGeom>
        </p:spPr>
      </p:pic>
      <p:cxnSp>
        <p:nvCxnSpPr>
          <p:cNvPr id="104" name="Elbow Connector 7">
            <a:extLst>
              <a:ext uri="{FF2B5EF4-FFF2-40B4-BE49-F238E27FC236}">
                <a16:creationId xmlns:a16="http://schemas.microsoft.com/office/drawing/2014/main" xmlns="" id="{03947BBB-BBC3-4AAA-B29D-1ECE3A4AC465}"/>
              </a:ext>
            </a:extLst>
          </p:cNvPr>
          <p:cNvCxnSpPr>
            <a:cxnSpLocks/>
            <a:stCxn id="128" idx="0"/>
            <a:endCxn id="103" idx="2"/>
          </p:cNvCxnSpPr>
          <p:nvPr/>
        </p:nvCxnSpPr>
        <p:spPr>
          <a:xfrm rot="5400000" flipH="1" flipV="1">
            <a:off x="4566605" y="3138418"/>
            <a:ext cx="776937" cy="832351"/>
          </a:xfrm>
          <a:prstGeom prst="bentConnector3">
            <a:avLst>
              <a:gd name="adj1" fmla="val 38743"/>
            </a:avLst>
          </a:prstGeom>
          <a:ln/>
        </p:spPr>
        <p:style>
          <a:lnRef idx="3">
            <a:schemeClr val="dk1"/>
          </a:lnRef>
          <a:fillRef idx="0">
            <a:schemeClr val="dk1"/>
          </a:fillRef>
          <a:effectRef idx="2">
            <a:schemeClr val="dk1"/>
          </a:effectRef>
          <a:fontRef idx="minor">
            <a:schemeClr val="tx1"/>
          </a:fontRef>
        </p:style>
      </p:cxnSp>
      <p:pic>
        <p:nvPicPr>
          <p:cNvPr id="105" name="Picture 104">
            <a:extLst>
              <a:ext uri="{FF2B5EF4-FFF2-40B4-BE49-F238E27FC236}">
                <a16:creationId xmlns:a16="http://schemas.microsoft.com/office/drawing/2014/main" xmlns="" id="{61B35335-4212-4346-8746-02E1DF52E82B}"/>
              </a:ext>
            </a:extLst>
          </p:cNvPr>
          <p:cNvPicPr>
            <a:picLocks noChangeAspect="1"/>
          </p:cNvPicPr>
          <p:nvPr/>
        </p:nvPicPr>
        <p:blipFill>
          <a:blip r:embed="rId11"/>
          <a:stretch>
            <a:fillRect/>
          </a:stretch>
        </p:blipFill>
        <p:spPr>
          <a:xfrm>
            <a:off x="6618724" y="2852243"/>
            <a:ext cx="260978" cy="208990"/>
          </a:xfrm>
          <a:prstGeom prst="rect">
            <a:avLst/>
          </a:prstGeom>
        </p:spPr>
      </p:pic>
      <p:cxnSp>
        <p:nvCxnSpPr>
          <p:cNvPr id="106" name="Straight Arrow Connector 105">
            <a:extLst>
              <a:ext uri="{FF2B5EF4-FFF2-40B4-BE49-F238E27FC236}">
                <a16:creationId xmlns:a16="http://schemas.microsoft.com/office/drawing/2014/main" xmlns="" id="{7ABB735A-4D88-4549-A3D2-F469859ECBBB}"/>
              </a:ext>
            </a:extLst>
          </p:cNvPr>
          <p:cNvCxnSpPr>
            <a:cxnSpLocks/>
            <a:stCxn id="105" idx="3"/>
            <a:endCxn id="100" idx="1"/>
          </p:cNvCxnSpPr>
          <p:nvPr/>
        </p:nvCxnSpPr>
        <p:spPr>
          <a:xfrm>
            <a:off x="6879702" y="2956738"/>
            <a:ext cx="257146" cy="0"/>
          </a:xfrm>
          <a:prstGeom prst="straightConnector1">
            <a:avLst/>
          </a:prstGeom>
          <a:ln>
            <a:solidFill>
              <a:srgbClr val="E53534"/>
            </a:solidFill>
            <a:tailEnd type="triangle"/>
          </a:ln>
        </p:spPr>
        <p:style>
          <a:lnRef idx="3">
            <a:schemeClr val="dk1"/>
          </a:lnRef>
          <a:fillRef idx="0">
            <a:schemeClr val="dk1"/>
          </a:fillRef>
          <a:effectRef idx="2">
            <a:schemeClr val="dk1"/>
          </a:effectRef>
          <a:fontRef idx="minor">
            <a:schemeClr val="tx1"/>
          </a:fontRef>
        </p:style>
      </p:cxnSp>
      <p:sp>
        <p:nvSpPr>
          <p:cNvPr id="107" name="TextBox 106">
            <a:extLst>
              <a:ext uri="{FF2B5EF4-FFF2-40B4-BE49-F238E27FC236}">
                <a16:creationId xmlns:a16="http://schemas.microsoft.com/office/drawing/2014/main" xmlns="" id="{3D885BE0-282D-48ED-B3DC-45E0DC745809}"/>
              </a:ext>
            </a:extLst>
          </p:cNvPr>
          <p:cNvSpPr txBox="1"/>
          <p:nvPr/>
        </p:nvSpPr>
        <p:spPr>
          <a:xfrm>
            <a:off x="6579625" y="2639655"/>
            <a:ext cx="957018" cy="246221"/>
          </a:xfrm>
          <a:prstGeom prst="rect">
            <a:avLst/>
          </a:prstGeom>
          <a:noFill/>
        </p:spPr>
        <p:txBody>
          <a:bodyPr wrap="square" rtlCol="0">
            <a:spAutoFit/>
          </a:bodyPr>
          <a:lstStyle/>
          <a:p>
            <a:r>
              <a:rPr lang="en-US" sz="1000" b="1" dirty="0">
                <a:solidFill>
                  <a:srgbClr val="E53534"/>
                </a:solidFill>
              </a:rPr>
              <a:t>G.8265.1</a:t>
            </a:r>
          </a:p>
        </p:txBody>
      </p:sp>
      <p:cxnSp>
        <p:nvCxnSpPr>
          <p:cNvPr id="108" name="Elbow Connector 18">
            <a:extLst>
              <a:ext uri="{FF2B5EF4-FFF2-40B4-BE49-F238E27FC236}">
                <a16:creationId xmlns:a16="http://schemas.microsoft.com/office/drawing/2014/main" xmlns="" id="{C79C8C4E-DEBD-4D97-84B7-C1721A5A8D1F}"/>
              </a:ext>
            </a:extLst>
          </p:cNvPr>
          <p:cNvCxnSpPr>
            <a:cxnSpLocks/>
            <a:stCxn id="87" idx="1"/>
            <a:endCxn id="156" idx="0"/>
          </p:cNvCxnSpPr>
          <p:nvPr/>
        </p:nvCxnSpPr>
        <p:spPr>
          <a:xfrm>
            <a:off x="4360220" y="3444942"/>
            <a:ext cx="1367732" cy="434000"/>
          </a:xfrm>
          <a:prstGeom prst="bentConnector2">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3">
            <a:extLst>
              <a:ext uri="{FF2B5EF4-FFF2-40B4-BE49-F238E27FC236}">
                <a16:creationId xmlns:a16="http://schemas.microsoft.com/office/drawing/2014/main" xmlns="" id="{4B730600-422F-468E-8C8D-C9F5920B2222}"/>
              </a:ext>
            </a:extLst>
          </p:cNvPr>
          <p:cNvCxnSpPr>
            <a:cxnSpLocks/>
            <a:endCxn id="85" idx="0"/>
          </p:cNvCxnSpPr>
          <p:nvPr/>
        </p:nvCxnSpPr>
        <p:spPr>
          <a:xfrm rot="16200000" flipH="1">
            <a:off x="4609399" y="2415435"/>
            <a:ext cx="386672" cy="318346"/>
          </a:xfrm>
          <a:prstGeom prst="curvedConnector3">
            <a:avLst/>
          </a:prstGeom>
          <a:ln w="19050">
            <a:solidFill>
              <a:srgbClr val="E5353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Curved Connector 6">
            <a:extLst>
              <a:ext uri="{FF2B5EF4-FFF2-40B4-BE49-F238E27FC236}">
                <a16:creationId xmlns:a16="http://schemas.microsoft.com/office/drawing/2014/main" xmlns="" id="{6C7DB04F-A6C0-4E72-8DE5-7FE105DCACB6}"/>
              </a:ext>
            </a:extLst>
          </p:cNvPr>
          <p:cNvCxnSpPr>
            <a:cxnSpLocks/>
          </p:cNvCxnSpPr>
          <p:nvPr/>
        </p:nvCxnSpPr>
        <p:spPr>
          <a:xfrm rot="10800000" flipV="1">
            <a:off x="4360222" y="2912274"/>
            <a:ext cx="473616" cy="449275"/>
          </a:xfrm>
          <a:prstGeom prst="curvedConnector3">
            <a:avLst>
              <a:gd name="adj1" fmla="val 50000"/>
            </a:avLst>
          </a:prstGeom>
          <a:ln w="19050">
            <a:solidFill>
              <a:srgbClr val="E5353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xmlns="" id="{9B9CA620-2E25-47F7-A202-6E42C66A1C2C}"/>
              </a:ext>
            </a:extLst>
          </p:cNvPr>
          <p:cNvSpPr txBox="1"/>
          <p:nvPr/>
        </p:nvSpPr>
        <p:spPr>
          <a:xfrm>
            <a:off x="4625177" y="2350429"/>
            <a:ext cx="825303" cy="246221"/>
          </a:xfrm>
          <a:prstGeom prst="rect">
            <a:avLst/>
          </a:prstGeom>
          <a:noFill/>
        </p:spPr>
        <p:txBody>
          <a:bodyPr wrap="square" rtlCol="0">
            <a:spAutoFit/>
          </a:bodyPr>
          <a:lstStyle/>
          <a:p>
            <a:r>
              <a:rPr lang="en-US" sz="1000" b="1" dirty="0">
                <a:solidFill>
                  <a:srgbClr val="E53534"/>
                </a:solidFill>
              </a:rPr>
              <a:t>G.8265.1</a:t>
            </a:r>
          </a:p>
        </p:txBody>
      </p:sp>
      <p:sp>
        <p:nvSpPr>
          <p:cNvPr id="113" name="TextBox 112">
            <a:extLst>
              <a:ext uri="{FF2B5EF4-FFF2-40B4-BE49-F238E27FC236}">
                <a16:creationId xmlns:a16="http://schemas.microsoft.com/office/drawing/2014/main" xmlns="" id="{BD166D30-E199-414F-9F5A-3F197EB5C4EC}"/>
              </a:ext>
            </a:extLst>
          </p:cNvPr>
          <p:cNvSpPr txBox="1"/>
          <p:nvPr/>
        </p:nvSpPr>
        <p:spPr>
          <a:xfrm>
            <a:off x="4743282" y="3179448"/>
            <a:ext cx="825303" cy="246221"/>
          </a:xfrm>
          <a:prstGeom prst="rect">
            <a:avLst/>
          </a:prstGeom>
          <a:noFill/>
        </p:spPr>
        <p:txBody>
          <a:bodyPr wrap="square" rtlCol="0">
            <a:spAutoFit/>
          </a:bodyPr>
          <a:lstStyle/>
          <a:p>
            <a:r>
              <a:rPr lang="en-US" sz="1000" b="1" dirty="0">
                <a:solidFill>
                  <a:srgbClr val="E53534"/>
                </a:solidFill>
              </a:rPr>
              <a:t>G.8265.1</a:t>
            </a:r>
          </a:p>
        </p:txBody>
      </p:sp>
      <p:sp>
        <p:nvSpPr>
          <p:cNvPr id="115" name="TextBox 114">
            <a:extLst>
              <a:ext uri="{FF2B5EF4-FFF2-40B4-BE49-F238E27FC236}">
                <a16:creationId xmlns:a16="http://schemas.microsoft.com/office/drawing/2014/main" xmlns="" id="{63E4B0AA-80EF-43E8-8FFB-1E3C39B7C869}"/>
              </a:ext>
            </a:extLst>
          </p:cNvPr>
          <p:cNvSpPr txBox="1"/>
          <p:nvPr/>
        </p:nvSpPr>
        <p:spPr>
          <a:xfrm>
            <a:off x="4184378" y="2971771"/>
            <a:ext cx="825303" cy="246221"/>
          </a:xfrm>
          <a:prstGeom prst="rect">
            <a:avLst/>
          </a:prstGeom>
          <a:noFill/>
        </p:spPr>
        <p:txBody>
          <a:bodyPr wrap="square" rtlCol="0">
            <a:spAutoFit/>
          </a:bodyPr>
          <a:lstStyle/>
          <a:p>
            <a:r>
              <a:rPr lang="en-US" sz="1000" b="1" dirty="0">
                <a:solidFill>
                  <a:srgbClr val="E53534"/>
                </a:solidFill>
              </a:rPr>
              <a:t>G.8265.1</a:t>
            </a:r>
          </a:p>
        </p:txBody>
      </p:sp>
      <p:cxnSp>
        <p:nvCxnSpPr>
          <p:cNvPr id="123" name="Straight Arrow Connector 122">
            <a:extLst>
              <a:ext uri="{FF2B5EF4-FFF2-40B4-BE49-F238E27FC236}">
                <a16:creationId xmlns:a16="http://schemas.microsoft.com/office/drawing/2014/main" xmlns="" id="{87DE1BF7-5C3B-409A-B6B9-4FD58D3779C3}"/>
              </a:ext>
            </a:extLst>
          </p:cNvPr>
          <p:cNvCxnSpPr>
            <a:cxnSpLocks/>
            <a:stCxn id="87" idx="1"/>
            <a:endCxn id="103" idx="1"/>
          </p:cNvCxnSpPr>
          <p:nvPr/>
        </p:nvCxnSpPr>
        <p:spPr>
          <a:xfrm flipV="1">
            <a:off x="4360220" y="3061629"/>
            <a:ext cx="880540" cy="383313"/>
          </a:xfrm>
          <a:prstGeom prst="straightConnector1">
            <a:avLst/>
          </a:prstGeom>
          <a:ln w="19050">
            <a:solidFill>
              <a:srgbClr val="E5353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6">
            <a:extLst>
              <a:ext uri="{FF2B5EF4-FFF2-40B4-BE49-F238E27FC236}">
                <a16:creationId xmlns:a16="http://schemas.microsoft.com/office/drawing/2014/main" xmlns="" id="{6C7DB04F-A6C0-4E72-8DE5-7FE105DCACB6}"/>
              </a:ext>
            </a:extLst>
          </p:cNvPr>
          <p:cNvCxnSpPr>
            <a:cxnSpLocks/>
            <a:stCxn id="87" idx="3"/>
            <a:endCxn id="67" idx="3"/>
          </p:cNvCxnSpPr>
          <p:nvPr/>
        </p:nvCxnSpPr>
        <p:spPr>
          <a:xfrm rot="10800000" flipV="1">
            <a:off x="2944409" y="3444942"/>
            <a:ext cx="1145881" cy="387718"/>
          </a:xfrm>
          <a:prstGeom prst="curvedConnector3">
            <a:avLst>
              <a:gd name="adj1" fmla="val 50000"/>
            </a:avLst>
          </a:prstGeom>
          <a:ln w="19050">
            <a:solidFill>
              <a:srgbClr val="E53534"/>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6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58" y="71336"/>
            <a:ext cx="7893901" cy="1049508"/>
          </a:xfrm>
        </p:spPr>
        <p:txBody>
          <a:bodyPr>
            <a:normAutofit/>
          </a:bodyPr>
          <a:lstStyle/>
          <a:p>
            <a:r>
              <a:rPr lang="en-US" dirty="0"/>
              <a:t>Test 1: Macro Node-B via </a:t>
            </a:r>
            <a:r>
              <a:rPr lang="en-US" dirty="0">
                <a:solidFill>
                  <a:srgbClr val="00B050"/>
                </a:solidFill>
              </a:rPr>
              <a:t>MW link </a:t>
            </a:r>
            <a:r>
              <a:rPr lang="en-US" dirty="0"/>
              <a:t>with G.8265.1 </a:t>
            </a:r>
            <a:br>
              <a:rPr lang="en-US" dirty="0"/>
            </a:b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261" y="1038858"/>
            <a:ext cx="4809292" cy="176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A6B29732-58EC-4F62-8496-B5090C183B89}"/>
              </a:ext>
            </a:extLst>
          </p:cNvPr>
          <p:cNvPicPr>
            <a:picLocks noChangeAspect="1"/>
          </p:cNvPicPr>
          <p:nvPr/>
        </p:nvPicPr>
        <p:blipFill rotWithShape="1">
          <a:blip r:embed="rId3"/>
          <a:srcRect b="19297"/>
          <a:stretch/>
        </p:blipFill>
        <p:spPr>
          <a:xfrm>
            <a:off x="1299409" y="2801124"/>
            <a:ext cx="6206997" cy="2065649"/>
          </a:xfrm>
          <a:prstGeom prst="rect">
            <a:avLst/>
          </a:prstGeom>
        </p:spPr>
      </p:pic>
      <p:grpSp>
        <p:nvGrpSpPr>
          <p:cNvPr id="8" name="Group 7">
            <a:extLst>
              <a:ext uri="{FF2B5EF4-FFF2-40B4-BE49-F238E27FC236}">
                <a16:creationId xmlns:a16="http://schemas.microsoft.com/office/drawing/2014/main" xmlns="" id="{07591036-38E3-40B8-849E-3095EA7DB088}"/>
              </a:ext>
            </a:extLst>
          </p:cNvPr>
          <p:cNvGrpSpPr/>
          <p:nvPr/>
        </p:nvGrpSpPr>
        <p:grpSpPr>
          <a:xfrm>
            <a:off x="6978960" y="2916914"/>
            <a:ext cx="1731261" cy="584775"/>
            <a:chOff x="5983941" y="927693"/>
            <a:chExt cx="1731261" cy="584775"/>
          </a:xfrm>
        </p:grpSpPr>
        <p:sp>
          <p:nvSpPr>
            <p:cNvPr id="9" name="Oval 8">
              <a:extLst>
                <a:ext uri="{FF2B5EF4-FFF2-40B4-BE49-F238E27FC236}">
                  <a16:creationId xmlns:a16="http://schemas.microsoft.com/office/drawing/2014/main" xmlns="" id="{AB6688BD-D8BF-4EF6-9FEA-3F33010EDDEE}"/>
                </a:ext>
              </a:extLst>
            </p:cNvPr>
            <p:cNvSpPr/>
            <p:nvPr/>
          </p:nvSpPr>
          <p:spPr bwMode="auto">
            <a:xfrm>
              <a:off x="5983941" y="937626"/>
              <a:ext cx="1731261" cy="556198"/>
            </a:xfrm>
            <a:prstGeom prst="ellipse">
              <a:avLst/>
            </a:prstGeom>
            <a:solidFill>
              <a:schemeClr val="accent6">
                <a:alpha val="10000"/>
              </a:schemeClr>
            </a:solidFill>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grpSp>
          <p:nvGrpSpPr>
            <p:cNvPr id="10" name="Group 9">
              <a:extLst>
                <a:ext uri="{FF2B5EF4-FFF2-40B4-BE49-F238E27FC236}">
                  <a16:creationId xmlns:a16="http://schemas.microsoft.com/office/drawing/2014/main" xmlns="" id="{70928ABF-D1E5-4E05-94B4-11FD89E92BB9}"/>
                </a:ext>
              </a:extLst>
            </p:cNvPr>
            <p:cNvGrpSpPr/>
            <p:nvPr/>
          </p:nvGrpSpPr>
          <p:grpSpPr>
            <a:xfrm>
              <a:off x="6166672" y="927693"/>
              <a:ext cx="1445223" cy="584775"/>
              <a:chOff x="6178960" y="864460"/>
              <a:chExt cx="1445223" cy="584775"/>
            </a:xfrm>
          </p:grpSpPr>
          <p:sp>
            <p:nvSpPr>
              <p:cNvPr id="11" name="Rectangle 10">
                <a:extLst>
                  <a:ext uri="{FF2B5EF4-FFF2-40B4-BE49-F238E27FC236}">
                    <a16:creationId xmlns:a16="http://schemas.microsoft.com/office/drawing/2014/main" xmlns="" id="{155DD4EA-CD53-498B-BB75-BDEA7DFDF603}"/>
                  </a:ext>
                </a:extLst>
              </p:cNvPr>
              <p:cNvSpPr/>
              <p:nvPr/>
            </p:nvSpPr>
            <p:spPr>
              <a:xfrm>
                <a:off x="7145570" y="864460"/>
                <a:ext cx="478613" cy="584775"/>
              </a:xfrm>
              <a:prstGeom prst="rect">
                <a:avLst/>
              </a:prstGeom>
              <a:noFill/>
            </p:spPr>
            <p:txBody>
              <a:bodyPr wrap="square">
                <a:spAutoFit/>
              </a:bodyPr>
              <a:lstStyle/>
              <a:p>
                <a:pPr marL="171450" indent="-171450">
                  <a:buFont typeface="Wingdings" panose="05000000000000000000" pitchFamily="2" charset="2"/>
                  <a:buChar char="ü"/>
                </a:pPr>
                <a:r>
                  <a:rPr lang="en-US" sz="3200" dirty="0">
                    <a:solidFill>
                      <a:schemeClr val="accent6">
                        <a:lumMod val="75000"/>
                      </a:schemeClr>
                    </a:solidFill>
                  </a:rPr>
                  <a:t> </a:t>
                </a:r>
              </a:p>
            </p:txBody>
          </p:sp>
          <p:sp>
            <p:nvSpPr>
              <p:cNvPr id="13" name="TextBox 12">
                <a:extLst>
                  <a:ext uri="{FF2B5EF4-FFF2-40B4-BE49-F238E27FC236}">
                    <a16:creationId xmlns:a16="http://schemas.microsoft.com/office/drawing/2014/main" xmlns="" id="{48EF5019-486C-4C1A-8A6A-0AC924C2B655}"/>
                  </a:ext>
                </a:extLst>
              </p:cNvPr>
              <p:cNvSpPr txBox="1"/>
              <p:nvPr/>
            </p:nvSpPr>
            <p:spPr>
              <a:xfrm>
                <a:off x="6178960" y="962743"/>
                <a:ext cx="1183305" cy="400110"/>
              </a:xfrm>
              <a:prstGeom prst="rect">
                <a:avLst/>
              </a:prstGeom>
              <a:noFill/>
            </p:spPr>
            <p:txBody>
              <a:bodyPr wrap="square" rtlCol="0">
                <a:spAutoFit/>
              </a:bodyPr>
              <a:lstStyle/>
              <a:p>
                <a:r>
                  <a:rPr lang="en-US" sz="2000" b="1" i="1" dirty="0">
                    <a:solidFill>
                      <a:srgbClr val="669900"/>
                    </a:solidFill>
                    <a:latin typeface="Times New Roman" panose="02020603050405020304" pitchFamily="18" charset="0"/>
                    <a:cs typeface="Times New Roman" panose="02020603050405020304" pitchFamily="18" charset="0"/>
                  </a:rPr>
                  <a:t>PASSED </a:t>
                </a:r>
                <a:endParaRPr lang="fr-CH" sz="2000" b="1" i="1" dirty="0">
                  <a:solidFill>
                    <a:srgbClr val="669900"/>
                  </a:solidFill>
                  <a:latin typeface="Times New Roman" panose="02020603050405020304" pitchFamily="18" charset="0"/>
                  <a:cs typeface="Times New Roman" panose="02020603050405020304" pitchFamily="18" charset="0"/>
                </a:endParaRPr>
              </a:p>
            </p:txBody>
          </p:sp>
        </p:grpSp>
      </p:grpSp>
      <p:sp>
        <p:nvSpPr>
          <p:cNvPr id="3" name="TextBox 2"/>
          <p:cNvSpPr txBox="1"/>
          <p:nvPr/>
        </p:nvSpPr>
        <p:spPr>
          <a:xfrm>
            <a:off x="5029199" y="1772657"/>
            <a:ext cx="738052" cy="246221"/>
          </a:xfrm>
          <a:prstGeom prst="rect">
            <a:avLst/>
          </a:prstGeom>
          <a:noFill/>
        </p:spPr>
        <p:txBody>
          <a:bodyPr wrap="square" rtlCol="0">
            <a:spAutoFit/>
          </a:bodyPr>
          <a:lstStyle/>
          <a:p>
            <a:r>
              <a:rPr lang="en-US" sz="1000" b="1" dirty="0" smtClean="0"/>
              <a:t>6 MW</a:t>
            </a:r>
          </a:p>
        </p:txBody>
      </p:sp>
    </p:spTree>
    <p:extLst>
      <p:ext uri="{BB962C8B-B14F-4D97-AF65-F5344CB8AC3E}">
        <p14:creationId xmlns:p14="http://schemas.microsoft.com/office/powerpoint/2010/main" val="19946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58" y="71336"/>
            <a:ext cx="7893901" cy="1049508"/>
          </a:xfrm>
        </p:spPr>
        <p:txBody>
          <a:bodyPr>
            <a:normAutofit/>
          </a:bodyPr>
          <a:lstStyle/>
          <a:p>
            <a:r>
              <a:rPr lang="en-US" dirty="0"/>
              <a:t>Test 2: Small Cell via </a:t>
            </a:r>
            <a:r>
              <a:rPr lang="en-US" dirty="0">
                <a:solidFill>
                  <a:srgbClr val="00B050"/>
                </a:solidFill>
              </a:rPr>
              <a:t>HDSL link </a:t>
            </a:r>
            <a:r>
              <a:rPr lang="en-US" dirty="0"/>
              <a:t>with G.8265.1 </a:t>
            </a:r>
            <a:br>
              <a:rPr lang="en-US" dirty="0"/>
            </a:br>
            <a:endParaRPr lang="en-US" dirty="0"/>
          </a:p>
        </p:txBody>
      </p:sp>
      <p:pic>
        <p:nvPicPr>
          <p:cNvPr id="12" name="Picture 5">
            <a:extLst>
              <a:ext uri="{FF2B5EF4-FFF2-40B4-BE49-F238E27FC236}">
                <a16:creationId xmlns:a16="http://schemas.microsoft.com/office/drawing/2014/main" xmlns="" id="{8CACB903-3393-494F-9E6D-6C0B05F49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5300" y="889855"/>
            <a:ext cx="4493400" cy="191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xmlns="" id="{99D9AF9E-355C-4BF3-BDB6-793734F5FBF2}"/>
              </a:ext>
            </a:extLst>
          </p:cNvPr>
          <p:cNvPicPr>
            <a:picLocks noChangeAspect="1"/>
          </p:cNvPicPr>
          <p:nvPr/>
        </p:nvPicPr>
        <p:blipFill rotWithShape="1">
          <a:blip r:embed="rId3"/>
          <a:srcRect l="1487" t="6283" r="856"/>
          <a:stretch/>
        </p:blipFill>
        <p:spPr>
          <a:xfrm>
            <a:off x="1822534" y="2801124"/>
            <a:ext cx="5498931" cy="2163312"/>
          </a:xfrm>
          <a:prstGeom prst="rect">
            <a:avLst/>
          </a:prstGeom>
        </p:spPr>
      </p:pic>
      <p:grpSp>
        <p:nvGrpSpPr>
          <p:cNvPr id="8" name="Group 7">
            <a:extLst>
              <a:ext uri="{FF2B5EF4-FFF2-40B4-BE49-F238E27FC236}">
                <a16:creationId xmlns:a16="http://schemas.microsoft.com/office/drawing/2014/main" xmlns="" id="{07591036-38E3-40B8-849E-3095EA7DB088}"/>
              </a:ext>
            </a:extLst>
          </p:cNvPr>
          <p:cNvGrpSpPr/>
          <p:nvPr/>
        </p:nvGrpSpPr>
        <p:grpSpPr>
          <a:xfrm>
            <a:off x="6978960" y="2916914"/>
            <a:ext cx="1731261" cy="584775"/>
            <a:chOff x="5983941" y="927693"/>
            <a:chExt cx="1731261" cy="584775"/>
          </a:xfrm>
        </p:grpSpPr>
        <p:sp>
          <p:nvSpPr>
            <p:cNvPr id="9" name="Oval 8">
              <a:extLst>
                <a:ext uri="{FF2B5EF4-FFF2-40B4-BE49-F238E27FC236}">
                  <a16:creationId xmlns:a16="http://schemas.microsoft.com/office/drawing/2014/main" xmlns="" id="{AB6688BD-D8BF-4EF6-9FEA-3F33010EDDEE}"/>
                </a:ext>
              </a:extLst>
            </p:cNvPr>
            <p:cNvSpPr/>
            <p:nvPr/>
          </p:nvSpPr>
          <p:spPr bwMode="auto">
            <a:xfrm>
              <a:off x="5983941" y="937626"/>
              <a:ext cx="1731261" cy="556198"/>
            </a:xfrm>
            <a:prstGeom prst="ellipse">
              <a:avLst/>
            </a:prstGeom>
            <a:solidFill>
              <a:schemeClr val="accent6">
                <a:alpha val="10000"/>
              </a:schemeClr>
            </a:solidFill>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7500" tIns="35100" rIns="67500" bIns="35100" numCol="1" spcCol="0" rtlCol="0" fromWordArt="0" anchor="ctr" anchorCtr="0" forceAA="0" compatLnSpc="1">
              <a:prstTxWarp prst="textNoShape">
                <a:avLst/>
              </a:prstTxWarp>
              <a:noAutofit/>
            </a:bodyPr>
            <a:lstStyle/>
            <a:p>
              <a:pPr marL="0" indent="0" algn="ctr">
                <a:buClr>
                  <a:schemeClr val="accent1"/>
                </a:buClr>
                <a:buFont typeface="Arial" panose="020B0604020202020204" pitchFamily="34" charset="0"/>
                <a:buNone/>
              </a:pPr>
              <a:endParaRPr lang="en-US" sz="1400" dirty="0">
                <a:ln w="12700">
                  <a:noFill/>
                </a:ln>
                <a:solidFill>
                  <a:schemeClr val="tx1"/>
                </a:solidFill>
              </a:endParaRPr>
            </a:p>
          </p:txBody>
        </p:sp>
        <p:grpSp>
          <p:nvGrpSpPr>
            <p:cNvPr id="10" name="Group 9">
              <a:extLst>
                <a:ext uri="{FF2B5EF4-FFF2-40B4-BE49-F238E27FC236}">
                  <a16:creationId xmlns:a16="http://schemas.microsoft.com/office/drawing/2014/main" xmlns="" id="{70928ABF-D1E5-4E05-94B4-11FD89E92BB9}"/>
                </a:ext>
              </a:extLst>
            </p:cNvPr>
            <p:cNvGrpSpPr/>
            <p:nvPr/>
          </p:nvGrpSpPr>
          <p:grpSpPr>
            <a:xfrm>
              <a:off x="6166672" y="927693"/>
              <a:ext cx="1445223" cy="584775"/>
              <a:chOff x="6178960" y="864460"/>
              <a:chExt cx="1445223" cy="584775"/>
            </a:xfrm>
          </p:grpSpPr>
          <p:sp>
            <p:nvSpPr>
              <p:cNvPr id="11" name="Rectangle 10">
                <a:extLst>
                  <a:ext uri="{FF2B5EF4-FFF2-40B4-BE49-F238E27FC236}">
                    <a16:creationId xmlns:a16="http://schemas.microsoft.com/office/drawing/2014/main" xmlns="" id="{155DD4EA-CD53-498B-BB75-BDEA7DFDF603}"/>
                  </a:ext>
                </a:extLst>
              </p:cNvPr>
              <p:cNvSpPr/>
              <p:nvPr/>
            </p:nvSpPr>
            <p:spPr>
              <a:xfrm>
                <a:off x="7145570" y="864460"/>
                <a:ext cx="478613" cy="584775"/>
              </a:xfrm>
              <a:prstGeom prst="rect">
                <a:avLst/>
              </a:prstGeom>
              <a:noFill/>
            </p:spPr>
            <p:txBody>
              <a:bodyPr wrap="square">
                <a:spAutoFit/>
              </a:bodyPr>
              <a:lstStyle/>
              <a:p>
                <a:pPr marL="171450" indent="-171450">
                  <a:buFont typeface="Wingdings" panose="05000000000000000000" pitchFamily="2" charset="2"/>
                  <a:buChar char="ü"/>
                </a:pPr>
                <a:r>
                  <a:rPr lang="en-US" sz="3200" dirty="0">
                    <a:solidFill>
                      <a:schemeClr val="accent6">
                        <a:lumMod val="75000"/>
                      </a:schemeClr>
                    </a:solidFill>
                  </a:rPr>
                  <a:t> </a:t>
                </a:r>
              </a:p>
            </p:txBody>
          </p:sp>
          <p:sp>
            <p:nvSpPr>
              <p:cNvPr id="13" name="TextBox 12">
                <a:extLst>
                  <a:ext uri="{FF2B5EF4-FFF2-40B4-BE49-F238E27FC236}">
                    <a16:creationId xmlns:a16="http://schemas.microsoft.com/office/drawing/2014/main" xmlns="" id="{48EF5019-486C-4C1A-8A6A-0AC924C2B655}"/>
                  </a:ext>
                </a:extLst>
              </p:cNvPr>
              <p:cNvSpPr txBox="1"/>
              <p:nvPr/>
            </p:nvSpPr>
            <p:spPr>
              <a:xfrm>
                <a:off x="6178960" y="962743"/>
                <a:ext cx="1183305" cy="400110"/>
              </a:xfrm>
              <a:prstGeom prst="rect">
                <a:avLst/>
              </a:prstGeom>
              <a:noFill/>
            </p:spPr>
            <p:txBody>
              <a:bodyPr wrap="square" rtlCol="0">
                <a:spAutoFit/>
              </a:bodyPr>
              <a:lstStyle/>
              <a:p>
                <a:r>
                  <a:rPr lang="en-US" sz="2000" b="1" i="1" dirty="0">
                    <a:solidFill>
                      <a:srgbClr val="669900"/>
                    </a:solidFill>
                    <a:latin typeface="Times New Roman" panose="02020603050405020304" pitchFamily="18" charset="0"/>
                    <a:cs typeface="Times New Roman" panose="02020603050405020304" pitchFamily="18" charset="0"/>
                  </a:rPr>
                  <a:t>PASSED </a:t>
                </a:r>
                <a:endParaRPr lang="fr-CH" sz="2000" b="1" i="1" dirty="0">
                  <a:solidFill>
                    <a:srgbClr val="6699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6671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3</a:t>
            </a:r>
            <a:r>
              <a:rPr lang="en-US" baseline="30000" dirty="0">
                <a:solidFill>
                  <a:srgbClr val="FF0000"/>
                </a:solidFill>
              </a:rPr>
              <a:t>rd</a:t>
            </a:r>
            <a:r>
              <a:rPr lang="en-US" dirty="0">
                <a:solidFill>
                  <a:srgbClr val="FF0000"/>
                </a:solidFill>
              </a:rPr>
              <a:t> evolution:</a:t>
            </a:r>
            <a:r>
              <a:rPr lang="en-US" dirty="0"/>
              <a:t> heading towards PTP phase sync </a:t>
            </a:r>
          </a:p>
        </p:txBody>
      </p:sp>
      <p:sp>
        <p:nvSpPr>
          <p:cNvPr id="3" name="Text Placeholder 2"/>
          <p:cNvSpPr>
            <a:spLocks noGrp="1"/>
          </p:cNvSpPr>
          <p:nvPr>
            <p:ph type="body" sz="quarter" idx="12"/>
          </p:nvPr>
        </p:nvSpPr>
        <p:spPr>
          <a:xfrm>
            <a:off x="228599" y="934738"/>
            <a:ext cx="8686800" cy="3743587"/>
          </a:xfrm>
        </p:spPr>
        <p:txBody>
          <a:bodyPr/>
          <a:lstStyle/>
          <a:p>
            <a:pPr marL="285750" indent="-285750">
              <a:buFont typeface="Arial" panose="020B0604020202020204" pitchFamily="34" charset="0"/>
              <a:buChar char="•"/>
            </a:pPr>
            <a:r>
              <a:rPr lang="en-US" dirty="0"/>
              <a:t>Intention to prepare the network infrastructure for phase synchronization in view of new LTE-A features such as Carrier Aggregation, COMP, </a:t>
            </a:r>
            <a:r>
              <a:rPr lang="en-US" dirty="0" err="1"/>
              <a:t>eICIC</a:t>
            </a:r>
            <a:r>
              <a:rPr lang="en-US" dirty="0"/>
              <a:t> </a:t>
            </a:r>
          </a:p>
          <a:p>
            <a:pPr marL="285750" indent="-285750">
              <a:buFont typeface="Arial" panose="020B0604020202020204" pitchFamily="34" charset="0"/>
              <a:buChar char="•"/>
            </a:pPr>
            <a:r>
              <a:rPr lang="en-US" dirty="0"/>
              <a:t>The following PTP options were considered:</a:t>
            </a:r>
          </a:p>
          <a:p>
            <a:pPr marL="458391" lvl="1" indent="-285750"/>
            <a:r>
              <a:rPr lang="en-US" dirty="0"/>
              <a:t>ITU-T G8275.1 (Full On Path Support)</a:t>
            </a:r>
          </a:p>
          <a:p>
            <a:pPr marL="458391" lvl="1" indent="-285750"/>
            <a:r>
              <a:rPr lang="en-US" dirty="0"/>
              <a:t>ITU-T G8275.2 (Partial On Path Support)</a:t>
            </a:r>
          </a:p>
          <a:p>
            <a:pPr marL="285750" indent="-285750">
              <a:buFont typeface="Arial" panose="020B0604020202020204" pitchFamily="34" charset="0"/>
              <a:buChar char="•"/>
            </a:pPr>
            <a:r>
              <a:rPr lang="en-US" dirty="0"/>
              <a:t>Limitations in Orange’s access network:</a:t>
            </a:r>
          </a:p>
          <a:p>
            <a:pPr marL="458391" lvl="1" indent="-285750"/>
            <a:r>
              <a:rPr lang="en-US" dirty="0"/>
              <a:t>MW vendor A: MW systems “</a:t>
            </a:r>
            <a:r>
              <a:rPr lang="en-US" dirty="0">
                <a:solidFill>
                  <a:srgbClr val="FF0000"/>
                </a:solidFill>
              </a:rPr>
              <a:t>A1</a:t>
            </a:r>
            <a:r>
              <a:rPr lang="en-US" dirty="0"/>
              <a:t>” cannot be upgraded, systems “</a:t>
            </a:r>
            <a:r>
              <a:rPr lang="en-US" dirty="0">
                <a:solidFill>
                  <a:srgbClr val="FF0000"/>
                </a:solidFill>
              </a:rPr>
              <a:t>A2</a:t>
            </a:r>
            <a:r>
              <a:rPr lang="en-US" dirty="0"/>
              <a:t>” can be upgraded (software, license)</a:t>
            </a:r>
          </a:p>
          <a:p>
            <a:pPr marL="458391" lvl="1" indent="-285750"/>
            <a:r>
              <a:rPr lang="en-US" dirty="0"/>
              <a:t>MW vendor B: existing </a:t>
            </a:r>
            <a:r>
              <a:rPr lang="en-US" dirty="0" smtClean="0"/>
              <a:t>“</a:t>
            </a:r>
            <a:r>
              <a:rPr lang="en-US" dirty="0">
                <a:solidFill>
                  <a:srgbClr val="FF0000"/>
                </a:solidFill>
              </a:rPr>
              <a:t>old</a:t>
            </a:r>
            <a:r>
              <a:rPr lang="en-US" dirty="0" smtClean="0"/>
              <a:t>” </a:t>
            </a:r>
            <a:r>
              <a:rPr lang="en-US" dirty="0"/>
              <a:t>MW system cannot be upgraded to support BC; BC only with replacement by </a:t>
            </a:r>
            <a:r>
              <a:rPr lang="en-US" dirty="0" smtClean="0"/>
              <a:t>“</a:t>
            </a:r>
            <a:r>
              <a:rPr lang="en-US" dirty="0">
                <a:solidFill>
                  <a:srgbClr val="FF0000"/>
                </a:solidFill>
              </a:rPr>
              <a:t>new</a:t>
            </a:r>
            <a:r>
              <a:rPr lang="en-US" dirty="0" smtClean="0"/>
              <a:t>” </a:t>
            </a:r>
            <a:r>
              <a:rPr lang="en-US" dirty="0"/>
              <a:t>MW systems</a:t>
            </a:r>
          </a:p>
        </p:txBody>
      </p:sp>
      <p:sp>
        <p:nvSpPr>
          <p:cNvPr id="5" name="TextBox 4">
            <a:extLst>
              <a:ext uri="{FF2B5EF4-FFF2-40B4-BE49-F238E27FC236}">
                <a16:creationId xmlns:a16="http://schemas.microsoft.com/office/drawing/2014/main" xmlns="" id="{01DCEAFE-0377-41B3-AB1F-284E28AE07B0}"/>
              </a:ext>
            </a:extLst>
          </p:cNvPr>
          <p:cNvSpPr txBox="1"/>
          <p:nvPr/>
        </p:nvSpPr>
        <p:spPr>
          <a:xfrm>
            <a:off x="324273" y="4370548"/>
            <a:ext cx="8495453"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t>Partial on path support Profile ITU-T G8275.2 was our closest solution to be tested with above limitations</a:t>
            </a:r>
          </a:p>
        </p:txBody>
      </p:sp>
    </p:spTree>
    <p:extLst>
      <p:ext uri="{BB962C8B-B14F-4D97-AF65-F5344CB8AC3E}">
        <p14:creationId xmlns:p14="http://schemas.microsoft.com/office/powerpoint/2010/main" val="170961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sequence 1: MW vendor </a:t>
            </a:r>
            <a:r>
              <a:rPr lang="en-US" dirty="0" smtClean="0"/>
              <a:t>“A” </a:t>
            </a:r>
            <a:r>
              <a:rPr lang="en-US" dirty="0"/>
              <a:t>&amp; G.8275.2</a:t>
            </a:r>
            <a:endParaRPr lang="en-US" dirty="0">
              <a:solidFill>
                <a:schemeClr val="accent3">
                  <a:lumMod val="60000"/>
                  <a:lumOff val="40000"/>
                </a:schemeClr>
              </a:solidFill>
            </a:endParaRPr>
          </a:p>
        </p:txBody>
      </p:sp>
      <p:sp>
        <p:nvSpPr>
          <p:cNvPr id="4" name="Text Placeholder 3"/>
          <p:cNvSpPr>
            <a:spLocks noGrp="1"/>
          </p:cNvSpPr>
          <p:nvPr>
            <p:ph type="body" sz="quarter" idx="12"/>
          </p:nvPr>
        </p:nvSpPr>
        <p:spPr>
          <a:xfrm>
            <a:off x="136643" y="1543050"/>
            <a:ext cx="8686800" cy="3600450"/>
          </a:xfrm>
        </p:spPr>
        <p:txBody>
          <a:bodyPr/>
          <a:lstStyle/>
          <a:p>
            <a:endParaRPr lang="en-US" dirty="0"/>
          </a:p>
          <a:p>
            <a:endParaRPr lang="en-US" dirty="0"/>
          </a:p>
          <a:p>
            <a:endParaRPr lang="en-US" dirty="0"/>
          </a:p>
          <a:p>
            <a:endParaRPr lang="en-US" dirty="0"/>
          </a:p>
          <a:p>
            <a:endParaRPr lang="en-US" dirty="0"/>
          </a:p>
          <a:p>
            <a:endParaRPr lang="en-US" dirty="0"/>
          </a:p>
        </p:txBody>
      </p:sp>
      <p:sp>
        <p:nvSpPr>
          <p:cNvPr id="6" name="Rectangle 5"/>
          <p:cNvSpPr/>
          <p:nvPr/>
        </p:nvSpPr>
        <p:spPr>
          <a:xfrm>
            <a:off x="7351324" y="1804811"/>
            <a:ext cx="1362171" cy="160403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7299000" y="3236330"/>
            <a:ext cx="1524443" cy="200055"/>
          </a:xfrm>
          <a:prstGeom prst="rect">
            <a:avLst/>
          </a:prstGeom>
          <a:noFill/>
        </p:spPr>
        <p:txBody>
          <a:bodyPr wrap="square" rtlCol="0">
            <a:spAutoFit/>
          </a:bodyPr>
          <a:lstStyle/>
          <a:p>
            <a:r>
              <a:rPr lang="en-US" sz="700" b="1" i="1" dirty="0"/>
              <a:t>6OCT-WDY-NKL</a:t>
            </a:r>
          </a:p>
        </p:txBody>
      </p:sp>
      <p:pic>
        <p:nvPicPr>
          <p:cNvPr id="8" name="Picture 7"/>
          <p:cNvPicPr>
            <a:picLocks noChangeAspect="1"/>
          </p:cNvPicPr>
          <p:nvPr/>
        </p:nvPicPr>
        <p:blipFill>
          <a:blip r:embed="rId2"/>
          <a:stretch>
            <a:fillRect/>
          </a:stretch>
        </p:blipFill>
        <p:spPr>
          <a:xfrm>
            <a:off x="5278073" y="1441920"/>
            <a:ext cx="510303" cy="434408"/>
          </a:xfrm>
          <a:prstGeom prst="rect">
            <a:avLst/>
          </a:prstGeom>
          <a:ln>
            <a:noFill/>
          </a:ln>
          <a:effectLst>
            <a:softEdge rad="112500"/>
          </a:effectLst>
        </p:spPr>
      </p:pic>
      <p:sp>
        <p:nvSpPr>
          <p:cNvPr id="9" name="Rectangle 8"/>
          <p:cNvSpPr/>
          <p:nvPr/>
        </p:nvSpPr>
        <p:spPr>
          <a:xfrm>
            <a:off x="174460" y="1465085"/>
            <a:ext cx="5538282" cy="1906621"/>
          </a:xfrm>
          <a:prstGeom prst="rect">
            <a:avLst/>
          </a:prstGeom>
          <a:solidFill>
            <a:schemeClr val="tx2"/>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70262" y="1673674"/>
            <a:ext cx="2632020" cy="12770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TextBox 10"/>
          <p:cNvSpPr txBox="1"/>
          <p:nvPr/>
        </p:nvSpPr>
        <p:spPr>
          <a:xfrm>
            <a:off x="187741" y="3061771"/>
            <a:ext cx="3145667" cy="307777"/>
          </a:xfrm>
          <a:prstGeom prst="rect">
            <a:avLst/>
          </a:prstGeom>
          <a:noFill/>
        </p:spPr>
        <p:txBody>
          <a:bodyPr wrap="square" rtlCol="0">
            <a:spAutoFit/>
          </a:bodyPr>
          <a:lstStyle/>
          <a:p>
            <a:r>
              <a:rPr lang="en-US" sz="1400" i="1" dirty="0"/>
              <a:t>SADAT BSC</a:t>
            </a:r>
          </a:p>
        </p:txBody>
      </p:sp>
      <p:sp>
        <p:nvSpPr>
          <p:cNvPr id="12" name="TextBox 57"/>
          <p:cNvSpPr txBox="1"/>
          <p:nvPr/>
        </p:nvSpPr>
        <p:spPr>
          <a:xfrm>
            <a:off x="1620538" y="2486948"/>
            <a:ext cx="974735" cy="221018"/>
          </a:xfrm>
          <a:prstGeom prst="rect">
            <a:avLst/>
          </a:prstGeom>
          <a:solidFill>
            <a:schemeClr val="accent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lIns="68580" tIns="18000" rIns="68580" bIns="18000" rtlCol="0" anchor="ctr" anchorCtr="0">
            <a:spAutoFit/>
          </a:bodyPr>
          <a:lstStyle/>
          <a:p>
            <a:pPr algn="ctr">
              <a:buClr>
                <a:srgbClr val="002060"/>
              </a:buClr>
            </a:pPr>
            <a:r>
              <a:rPr lang="en-US" sz="1200" dirty="0">
                <a:solidFill>
                  <a:schemeClr val="tx2"/>
                </a:solidFill>
              </a:rPr>
              <a:t>PTP APTS</a:t>
            </a:r>
          </a:p>
        </p:txBody>
      </p:sp>
      <p:sp>
        <p:nvSpPr>
          <p:cNvPr id="13" name="TextBox 12"/>
          <p:cNvSpPr txBox="1"/>
          <p:nvPr/>
        </p:nvSpPr>
        <p:spPr>
          <a:xfrm>
            <a:off x="3324473" y="2806227"/>
            <a:ext cx="744454" cy="246221"/>
          </a:xfrm>
          <a:prstGeom prst="rect">
            <a:avLst/>
          </a:prstGeom>
          <a:noFill/>
        </p:spPr>
        <p:txBody>
          <a:bodyPr wrap="square" rtlCol="0">
            <a:spAutoFit/>
          </a:bodyPr>
          <a:lstStyle/>
          <a:p>
            <a:r>
              <a:rPr lang="en-US" sz="1000" b="1" dirty="0"/>
              <a:t>BITS</a:t>
            </a:r>
            <a:r>
              <a:rPr lang="en-US" sz="1000" b="1" dirty="0">
                <a:solidFill>
                  <a:srgbClr val="E53534"/>
                </a:solidFill>
              </a:rPr>
              <a:t> </a:t>
            </a:r>
            <a:r>
              <a:rPr lang="en-US" sz="1000" b="1" dirty="0"/>
              <a:t>Clk</a:t>
            </a:r>
          </a:p>
        </p:txBody>
      </p:sp>
      <p:sp>
        <p:nvSpPr>
          <p:cNvPr id="14" name="Textfeld 71"/>
          <p:cNvSpPr txBox="1"/>
          <p:nvPr/>
        </p:nvSpPr>
        <p:spPr>
          <a:xfrm flipH="1">
            <a:off x="1065312" y="1677853"/>
            <a:ext cx="684913" cy="253916"/>
          </a:xfrm>
          <a:prstGeom prst="rect">
            <a:avLst/>
          </a:prstGeom>
          <a:noFill/>
          <a:effectLst/>
          <a:scene3d>
            <a:camera prst="orthographicFront">
              <a:rot lat="0" lon="0" rev="0"/>
            </a:camera>
            <a:lightRig rig="threePt" dir="t"/>
          </a:scene3d>
        </p:spPr>
        <p:txBody>
          <a:bodyPr wrap="square" lIns="68580" tIns="34290" rIns="68580" bIns="34290" rtlCol="0">
            <a:spAutoFit/>
          </a:bodyPr>
          <a:lstStyle/>
          <a:p>
            <a:pPr algn="ctr">
              <a:buClr>
                <a:srgbClr val="002060"/>
              </a:buClr>
            </a:pPr>
            <a:r>
              <a:rPr lang="en-US" sz="1200" dirty="0"/>
              <a:t>GNSS</a:t>
            </a:r>
          </a:p>
        </p:txBody>
      </p:sp>
      <p:pic>
        <p:nvPicPr>
          <p:cNvPr id="15"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2253" y="1902160"/>
            <a:ext cx="170600" cy="202326"/>
          </a:xfrm>
          <a:prstGeom prst="rect">
            <a:avLst/>
          </a:prstGeom>
          <a:effectLst/>
          <a:scene3d>
            <a:camera prst="orthographicFront">
              <a:rot lat="0" lon="0" rev="0"/>
            </a:camera>
            <a:lightRig rig="threePt" dir="t"/>
          </a:scene3d>
        </p:spPr>
      </p:pic>
      <p:cxnSp>
        <p:nvCxnSpPr>
          <p:cNvPr id="16" name="Elbow Connector 15"/>
          <p:cNvCxnSpPr>
            <a:cxnSpLocks/>
            <a:stCxn id="15" idx="2"/>
            <a:endCxn id="31" idx="1"/>
          </p:cNvCxnSpPr>
          <p:nvPr/>
        </p:nvCxnSpPr>
        <p:spPr>
          <a:xfrm rot="16200000" flipH="1">
            <a:off x="1396864" y="2115174"/>
            <a:ext cx="142189" cy="120811"/>
          </a:xfrm>
          <a:prstGeom prst="bent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8850" y="2753730"/>
            <a:ext cx="1851900" cy="246221"/>
          </a:xfrm>
          <a:prstGeom prst="rect">
            <a:avLst/>
          </a:prstGeom>
          <a:noFill/>
        </p:spPr>
        <p:txBody>
          <a:bodyPr wrap="square" rtlCol="0">
            <a:spAutoFit/>
          </a:bodyPr>
          <a:lstStyle/>
          <a:p>
            <a:r>
              <a:rPr lang="en-US" sz="1000" i="1" dirty="0"/>
              <a:t>GNSS Based PRTC System</a:t>
            </a:r>
          </a:p>
        </p:txBody>
      </p:sp>
      <p:pic>
        <p:nvPicPr>
          <p:cNvPr id="18"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6603" y="2603820"/>
            <a:ext cx="482769" cy="4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896608" y="3061396"/>
            <a:ext cx="722757" cy="246221"/>
          </a:xfrm>
          <a:prstGeom prst="rect">
            <a:avLst/>
          </a:prstGeom>
          <a:noFill/>
        </p:spPr>
        <p:txBody>
          <a:bodyPr wrap="square" rtlCol="0">
            <a:spAutoFit/>
          </a:bodyPr>
          <a:lstStyle/>
          <a:p>
            <a:r>
              <a:rPr lang="en-US" sz="1000" i="1" dirty="0"/>
              <a:t>BSC/RNC</a:t>
            </a:r>
          </a:p>
        </p:txBody>
      </p:sp>
      <p:cxnSp>
        <p:nvCxnSpPr>
          <p:cNvPr id="20" name="Elbow Connector 19"/>
          <p:cNvCxnSpPr>
            <a:stCxn id="31" idx="3"/>
            <a:endCxn id="18" idx="1"/>
          </p:cNvCxnSpPr>
          <p:nvPr/>
        </p:nvCxnSpPr>
        <p:spPr>
          <a:xfrm>
            <a:off x="2725265" y="2246675"/>
            <a:ext cx="1291338" cy="598530"/>
          </a:xfrm>
          <a:prstGeom prst="bentConnector3">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1" idx="3"/>
          </p:cNvCxnSpPr>
          <p:nvPr/>
        </p:nvCxnSpPr>
        <p:spPr>
          <a:xfrm flipV="1">
            <a:off x="2725265" y="1905438"/>
            <a:ext cx="1168879" cy="341237"/>
          </a:xfrm>
          <a:prstGeom prst="bentConnector3">
            <a:avLst>
              <a:gd name="adj1" fmla="val 54993"/>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4600" y="2600215"/>
            <a:ext cx="592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6"/>
          <a:stretch>
            <a:fillRect/>
          </a:stretch>
        </p:blipFill>
        <p:spPr>
          <a:xfrm>
            <a:off x="5269908" y="2539701"/>
            <a:ext cx="354267" cy="596242"/>
          </a:xfrm>
          <a:prstGeom prst="rect">
            <a:avLst/>
          </a:prstGeom>
        </p:spPr>
      </p:pic>
      <p:sp>
        <p:nvSpPr>
          <p:cNvPr id="25" name="Cloud 24"/>
          <p:cNvSpPr/>
          <p:nvPr/>
        </p:nvSpPr>
        <p:spPr>
          <a:xfrm>
            <a:off x="5482553" y="2423872"/>
            <a:ext cx="2022066" cy="892751"/>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t>MW Access Cloud</a:t>
            </a:r>
          </a:p>
          <a:p>
            <a:pPr algn="ctr"/>
            <a:r>
              <a:rPr lang="en-US" sz="1000" u="sng" dirty="0">
                <a:solidFill>
                  <a:srgbClr val="FF0000"/>
                </a:solidFill>
              </a:rPr>
              <a:t>6 MW Hops</a:t>
            </a:r>
          </a:p>
          <a:p>
            <a:pPr algn="ctr"/>
            <a:endParaRPr lang="en-US" sz="800" u="sng" dirty="0">
              <a:solidFill>
                <a:srgbClr val="FF0000"/>
              </a:solidFill>
            </a:endParaRPr>
          </a:p>
        </p:txBody>
      </p:sp>
      <p:pic>
        <p:nvPicPr>
          <p:cNvPr id="26" name="Picture 25"/>
          <p:cNvPicPr>
            <a:picLocks noChangeAspect="1"/>
          </p:cNvPicPr>
          <p:nvPr/>
        </p:nvPicPr>
        <p:blipFill>
          <a:blip r:embed="rId6"/>
          <a:stretch>
            <a:fillRect/>
          </a:stretch>
        </p:blipFill>
        <p:spPr>
          <a:xfrm>
            <a:off x="7450012" y="2508292"/>
            <a:ext cx="354267" cy="596242"/>
          </a:xfrm>
          <a:prstGeom prst="rect">
            <a:avLst/>
          </a:prstGeom>
        </p:spPr>
      </p:pic>
      <p:pic>
        <p:nvPicPr>
          <p:cNvPr id="28" name="Picture 1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3871146" y="1721438"/>
            <a:ext cx="269931" cy="275038"/>
          </a:xfrm>
          <a:prstGeom prst="rect">
            <a:avLst/>
          </a:prstGeom>
          <a:effectLst>
            <a:outerShdw blurRad="50800" dist="38100" dir="2700000" algn="tl" rotWithShape="0">
              <a:prstClr val="black">
                <a:alpha val="40000"/>
              </a:prstClr>
            </a:outerShdw>
          </a:effectLst>
          <a:scene3d>
            <a:camera prst="orthographicFront">
              <a:rot lat="0" lon="0" rev="0"/>
            </a:camera>
            <a:lightRig rig="threePt" dir="t"/>
          </a:scene3d>
        </p:spPr>
      </p:pic>
      <p:pic>
        <p:nvPicPr>
          <p:cNvPr id="31" name="Picture 3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28364" y="2157572"/>
            <a:ext cx="1196901" cy="178205"/>
          </a:xfrm>
          <a:prstGeom prst="rect">
            <a:avLst/>
          </a:prstGeom>
        </p:spPr>
      </p:pic>
      <p:cxnSp>
        <p:nvCxnSpPr>
          <p:cNvPr id="32" name="Elbow Connector 31"/>
          <p:cNvCxnSpPr>
            <a:stCxn id="28" idx="2"/>
            <a:endCxn id="23" idx="0"/>
          </p:cNvCxnSpPr>
          <p:nvPr/>
        </p:nvCxnSpPr>
        <p:spPr>
          <a:xfrm rot="16200000" flipH="1">
            <a:off x="4454964" y="1547622"/>
            <a:ext cx="543225" cy="1440931"/>
          </a:xfrm>
          <a:prstGeom prst="bentConnector3">
            <a:avLst>
              <a:gd name="adj1" fmla="val 34481"/>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27369" y="1980116"/>
            <a:ext cx="1582381" cy="246221"/>
          </a:xfrm>
          <a:prstGeom prst="rect">
            <a:avLst/>
          </a:prstGeom>
          <a:noFill/>
        </p:spPr>
        <p:txBody>
          <a:bodyPr wrap="square" rtlCol="0">
            <a:spAutoFit/>
          </a:bodyPr>
          <a:lstStyle/>
          <a:p>
            <a:r>
              <a:rPr lang="en-US" sz="1000" b="1" dirty="0">
                <a:solidFill>
                  <a:srgbClr val="E53534"/>
                </a:solidFill>
              </a:rPr>
              <a:t>G.8265.1 &amp; G.8275.2</a:t>
            </a:r>
          </a:p>
        </p:txBody>
      </p:sp>
      <p:sp>
        <p:nvSpPr>
          <p:cNvPr id="34" name="TextBox 33"/>
          <p:cNvSpPr txBox="1"/>
          <p:nvPr/>
        </p:nvSpPr>
        <p:spPr>
          <a:xfrm>
            <a:off x="3124152" y="1572519"/>
            <a:ext cx="1324424" cy="400110"/>
          </a:xfrm>
          <a:prstGeom prst="rect">
            <a:avLst/>
          </a:prstGeom>
          <a:noFill/>
        </p:spPr>
        <p:txBody>
          <a:bodyPr wrap="square" rtlCol="0">
            <a:spAutoFit/>
          </a:bodyPr>
          <a:lstStyle/>
          <a:p>
            <a:r>
              <a:rPr lang="en-US" sz="1000" b="1" dirty="0">
                <a:solidFill>
                  <a:srgbClr val="E53534"/>
                </a:solidFill>
              </a:rPr>
              <a:t>G.8265.1 &amp; G.8275.2</a:t>
            </a:r>
            <a:endParaRPr lang="en-US" sz="1000" b="1" dirty="0">
              <a:solidFill>
                <a:srgbClr val="E53534"/>
              </a:solidFill>
            </a:endParaRPr>
          </a:p>
        </p:txBody>
      </p:sp>
      <p:cxnSp>
        <p:nvCxnSpPr>
          <p:cNvPr id="35" name="Elbow Connector 34"/>
          <p:cNvCxnSpPr>
            <a:cxnSpLocks/>
            <a:stCxn id="26" idx="3"/>
          </p:cNvCxnSpPr>
          <p:nvPr/>
        </p:nvCxnSpPr>
        <p:spPr>
          <a:xfrm>
            <a:off x="7804279" y="2806413"/>
            <a:ext cx="475520" cy="15548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7729253" y="2591380"/>
            <a:ext cx="919454" cy="246221"/>
          </a:xfrm>
          <a:prstGeom prst="rect">
            <a:avLst/>
          </a:prstGeom>
          <a:noFill/>
        </p:spPr>
        <p:txBody>
          <a:bodyPr wrap="square" rtlCol="0">
            <a:spAutoFit/>
          </a:bodyPr>
          <a:lstStyle/>
          <a:p>
            <a:r>
              <a:rPr lang="en-US" sz="1000" b="1" dirty="0">
                <a:solidFill>
                  <a:srgbClr val="E53534"/>
                </a:solidFill>
              </a:rPr>
              <a:t>G.8265.1</a:t>
            </a:r>
          </a:p>
        </p:txBody>
      </p:sp>
      <p:cxnSp>
        <p:nvCxnSpPr>
          <p:cNvPr id="37" name="Curved Connector 36"/>
          <p:cNvCxnSpPr>
            <a:stCxn id="28" idx="3"/>
            <a:endCxn id="31" idx="0"/>
          </p:cNvCxnSpPr>
          <p:nvPr/>
        </p:nvCxnSpPr>
        <p:spPr>
          <a:xfrm rot="10800000" flipV="1">
            <a:off x="2126816" y="1858956"/>
            <a:ext cx="1744331" cy="298615"/>
          </a:xfrm>
          <a:prstGeom prst="curvedConnector2">
            <a:avLst/>
          </a:prstGeom>
          <a:ln w="31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12446" y="1640736"/>
            <a:ext cx="1152508" cy="553998"/>
          </a:xfrm>
          <a:prstGeom prst="rect">
            <a:avLst/>
          </a:prstGeom>
          <a:noFill/>
        </p:spPr>
        <p:txBody>
          <a:bodyPr wrap="square" rtlCol="0">
            <a:spAutoFit/>
          </a:bodyPr>
          <a:lstStyle/>
          <a:p>
            <a:r>
              <a:rPr lang="en-US" sz="1000" dirty="0">
                <a:solidFill>
                  <a:srgbClr val="00B050"/>
                </a:solidFill>
              </a:rPr>
              <a:t>G.8265.1 back up from closest Core GM</a:t>
            </a:r>
          </a:p>
        </p:txBody>
      </p:sp>
      <p:cxnSp>
        <p:nvCxnSpPr>
          <p:cNvPr id="40" name="Straight Connector 39"/>
          <p:cNvCxnSpPr/>
          <p:nvPr/>
        </p:nvCxnSpPr>
        <p:spPr>
          <a:xfrm flipV="1">
            <a:off x="4499372" y="2837822"/>
            <a:ext cx="770536" cy="7383"/>
          </a:xfrm>
          <a:prstGeom prst="line">
            <a:avLst/>
          </a:prstGeom>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3450346" y="1490232"/>
            <a:ext cx="1142453" cy="246221"/>
          </a:xfrm>
          <a:prstGeom prst="rect">
            <a:avLst/>
          </a:prstGeom>
          <a:noFill/>
        </p:spPr>
        <p:txBody>
          <a:bodyPr wrap="square" rtlCol="0">
            <a:spAutoFit/>
          </a:bodyPr>
          <a:lstStyle/>
          <a:p>
            <a:pPr algn="ctr"/>
            <a:r>
              <a:rPr lang="en-US" sz="1000" i="1" dirty="0"/>
              <a:t>Router</a:t>
            </a:r>
          </a:p>
        </p:txBody>
      </p:sp>
      <p:pic>
        <p:nvPicPr>
          <p:cNvPr id="51" name="Picture 3"/>
          <p:cNvPicPr>
            <a:picLocks noChangeAspect="1" noChangeArrowheads="1"/>
          </p:cNvPicPr>
          <p:nvPr/>
        </p:nvPicPr>
        <p:blipFill>
          <a:blip r:embed="rId9" cstate="print"/>
          <a:srcRect/>
          <a:stretch>
            <a:fillRect/>
          </a:stretch>
        </p:blipFill>
        <p:spPr bwMode="auto">
          <a:xfrm>
            <a:off x="8020707" y="2142414"/>
            <a:ext cx="631629" cy="167520"/>
          </a:xfrm>
          <a:prstGeom prst="rect">
            <a:avLst/>
          </a:prstGeom>
          <a:noFill/>
          <a:ln w="9525">
            <a:noFill/>
            <a:miter lim="800000"/>
            <a:headEnd/>
            <a:tailEnd/>
          </a:ln>
          <a:effectLst/>
        </p:spPr>
      </p:pic>
      <p:sp>
        <p:nvSpPr>
          <p:cNvPr id="53" name="TextBox 52"/>
          <p:cNvSpPr txBox="1"/>
          <p:nvPr/>
        </p:nvSpPr>
        <p:spPr>
          <a:xfrm>
            <a:off x="7666891" y="1816607"/>
            <a:ext cx="1271190" cy="276999"/>
          </a:xfrm>
          <a:prstGeom prst="rect">
            <a:avLst/>
          </a:prstGeom>
          <a:noFill/>
        </p:spPr>
        <p:txBody>
          <a:bodyPr wrap="square" rtlCol="0">
            <a:spAutoFit/>
          </a:bodyPr>
          <a:lstStyle/>
          <a:p>
            <a:pPr marL="0" indent="0" algn="ctr">
              <a:buClr>
                <a:schemeClr val="accent1"/>
              </a:buClr>
              <a:buFont typeface="Arial" panose="020B0604020202020204" pitchFamily="34" charset="0"/>
              <a:buNone/>
            </a:pPr>
            <a:r>
              <a:rPr lang="en-GB" sz="1200" dirty="0"/>
              <a:t>Slave/Probe</a:t>
            </a:r>
            <a:endParaRPr lang="en-US" sz="1200" dirty="0"/>
          </a:p>
        </p:txBody>
      </p:sp>
      <p:cxnSp>
        <p:nvCxnSpPr>
          <p:cNvPr id="54" name="Elbow Connector 53"/>
          <p:cNvCxnSpPr>
            <a:cxnSpLocks/>
            <a:stCxn id="26" idx="0"/>
            <a:endCxn id="51" idx="1"/>
          </p:cNvCxnSpPr>
          <p:nvPr/>
        </p:nvCxnSpPr>
        <p:spPr>
          <a:xfrm rot="5400000" flipH="1" flipV="1">
            <a:off x="7682867" y="2170453"/>
            <a:ext cx="282118" cy="393561"/>
          </a:xfrm>
          <a:prstGeom prst="bentConnector2">
            <a:avLst/>
          </a:prstGeom>
          <a:ln w="12700">
            <a:solidFill>
              <a:srgbClr val="1A59D4"/>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31" idx="2"/>
            <a:endCxn id="23" idx="0"/>
          </p:cNvCxnSpPr>
          <p:nvPr/>
        </p:nvCxnSpPr>
        <p:spPr>
          <a:xfrm rot="16200000" flipH="1">
            <a:off x="3684966" y="777625"/>
            <a:ext cx="203924" cy="3320227"/>
          </a:xfrm>
          <a:prstGeom prst="bentConnector3">
            <a:avLst>
              <a:gd name="adj1" fmla="val 50000"/>
            </a:avLst>
          </a:prstGeom>
          <a:ln>
            <a:prstDash val="dashDot"/>
            <a:tailEnd type="triangle"/>
          </a:ln>
        </p:spPr>
        <p:style>
          <a:lnRef idx="1">
            <a:schemeClr val="accent3"/>
          </a:lnRef>
          <a:fillRef idx="0">
            <a:schemeClr val="accent3"/>
          </a:fillRef>
          <a:effectRef idx="0">
            <a:schemeClr val="accent3"/>
          </a:effectRef>
          <a:fontRef idx="minor">
            <a:schemeClr val="tx1"/>
          </a:fontRef>
        </p:style>
      </p:cxnSp>
      <p:sp>
        <p:nvSpPr>
          <p:cNvPr id="63" name="TextBox 62"/>
          <p:cNvSpPr txBox="1"/>
          <p:nvPr/>
        </p:nvSpPr>
        <p:spPr>
          <a:xfrm>
            <a:off x="7323685" y="2007076"/>
            <a:ext cx="784021" cy="246221"/>
          </a:xfrm>
          <a:prstGeom prst="rect">
            <a:avLst/>
          </a:prstGeom>
          <a:noFill/>
        </p:spPr>
        <p:txBody>
          <a:bodyPr wrap="square" rtlCol="0">
            <a:spAutoFit/>
          </a:bodyPr>
          <a:lstStyle/>
          <a:p>
            <a:r>
              <a:rPr lang="en-US" sz="1000" b="1" dirty="0">
                <a:solidFill>
                  <a:srgbClr val="E53534"/>
                </a:solidFill>
              </a:rPr>
              <a:t>G.8275.2</a:t>
            </a:r>
          </a:p>
        </p:txBody>
      </p:sp>
      <p:sp>
        <p:nvSpPr>
          <p:cNvPr id="66" name="Notched Right Arrow 65"/>
          <p:cNvSpPr/>
          <p:nvPr/>
        </p:nvSpPr>
        <p:spPr>
          <a:xfrm rot="10800000">
            <a:off x="5068891" y="3556637"/>
            <a:ext cx="2646805" cy="398206"/>
          </a:xfrm>
          <a:prstGeom prst="notchedRightArrow">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67" name="TextBox 66"/>
          <p:cNvSpPr txBox="1"/>
          <p:nvPr/>
        </p:nvSpPr>
        <p:spPr>
          <a:xfrm>
            <a:off x="5265707" y="3580205"/>
            <a:ext cx="2587706" cy="307777"/>
          </a:xfrm>
          <a:prstGeom prst="rect">
            <a:avLst/>
          </a:prstGeom>
          <a:noFill/>
        </p:spPr>
        <p:txBody>
          <a:bodyPr wrap="square" rtlCol="0">
            <a:spAutoFit/>
          </a:bodyPr>
          <a:lstStyle/>
          <a:p>
            <a:r>
              <a:rPr lang="en-US" sz="1400" dirty="0"/>
              <a:t>Get closer when TE&gt; 1.1 us</a:t>
            </a:r>
          </a:p>
        </p:txBody>
      </p:sp>
      <p:sp>
        <p:nvSpPr>
          <p:cNvPr id="68" name="TextBox 67"/>
          <p:cNvSpPr txBox="1"/>
          <p:nvPr/>
        </p:nvSpPr>
        <p:spPr>
          <a:xfrm>
            <a:off x="3554236" y="2240657"/>
            <a:ext cx="1642441" cy="246221"/>
          </a:xfrm>
          <a:prstGeom prst="rect">
            <a:avLst/>
          </a:prstGeom>
          <a:noFill/>
        </p:spPr>
        <p:txBody>
          <a:bodyPr wrap="square" rtlCol="0">
            <a:spAutoFit/>
          </a:bodyPr>
          <a:lstStyle/>
          <a:p>
            <a:r>
              <a:rPr lang="en-US" sz="1000" b="1" dirty="0">
                <a:solidFill>
                  <a:srgbClr val="E53534"/>
                </a:solidFill>
              </a:rPr>
              <a:t>G.8275.2 (MW Only)</a:t>
            </a:r>
          </a:p>
        </p:txBody>
      </p:sp>
      <p:cxnSp>
        <p:nvCxnSpPr>
          <p:cNvPr id="43" name="Straight Arrow Connector 42"/>
          <p:cNvCxnSpPr/>
          <p:nvPr/>
        </p:nvCxnSpPr>
        <p:spPr>
          <a:xfrm flipV="1">
            <a:off x="1496138" y="2423872"/>
            <a:ext cx="1554039" cy="157989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4" name="TextBox 43"/>
          <p:cNvSpPr txBox="1"/>
          <p:nvPr/>
        </p:nvSpPr>
        <p:spPr>
          <a:xfrm rot="18892577">
            <a:off x="1065146" y="3157215"/>
            <a:ext cx="2589759" cy="261610"/>
          </a:xfrm>
          <a:prstGeom prst="rect">
            <a:avLst/>
          </a:prstGeom>
          <a:noFill/>
        </p:spPr>
        <p:txBody>
          <a:bodyPr wrap="square" rtlCol="0">
            <a:spAutoFit/>
          </a:bodyPr>
          <a:lstStyle/>
          <a:p>
            <a:pPr algn="ctr"/>
            <a:r>
              <a:rPr lang="en-US" sz="1100" dirty="0" smtClean="0">
                <a:solidFill>
                  <a:srgbClr val="FF0000"/>
                </a:solidFill>
              </a:rPr>
              <a:t>Bypass IP router to enhance margin</a:t>
            </a:r>
          </a:p>
        </p:txBody>
      </p:sp>
    </p:spTree>
    <p:extLst>
      <p:ext uri="{BB962C8B-B14F-4D97-AF65-F5344CB8AC3E}">
        <p14:creationId xmlns:p14="http://schemas.microsoft.com/office/powerpoint/2010/main" val="949956944"/>
      </p:ext>
    </p:extLst>
  </p:cSld>
  <p:clrMapOvr>
    <a:masterClrMapping/>
  </p:clrMapOvr>
</p:sld>
</file>

<file path=ppt/theme/theme1.xml><?xml version="1.0" encoding="utf-8"?>
<a:theme xmlns:a="http://schemas.openxmlformats.org/drawingml/2006/main" name="ADVA 2018">
  <a:themeElements>
    <a:clrScheme name="ADVA 2018">
      <a:dk1>
        <a:srgbClr val="000000"/>
      </a:dk1>
      <a:lt1>
        <a:srgbClr val="FFFFFF"/>
      </a:lt1>
      <a:dk2>
        <a:srgbClr val="F4F8FD"/>
      </a:dk2>
      <a:lt2>
        <a:srgbClr val="0C2577"/>
      </a:lt2>
      <a:accent1>
        <a:srgbClr val="3C1B5A"/>
      </a:accent1>
      <a:accent2>
        <a:srgbClr val="3296D5"/>
      </a:accent2>
      <a:accent3>
        <a:srgbClr val="E53534"/>
      </a:accent3>
      <a:accent4>
        <a:srgbClr val="FFC000"/>
      </a:accent4>
      <a:accent5>
        <a:srgbClr val="D00059"/>
      </a:accent5>
      <a:accent6>
        <a:srgbClr val="8CBB15"/>
      </a:accent6>
      <a:hlink>
        <a:srgbClr val="0066CC"/>
      </a:hlink>
      <a:folHlink>
        <a:srgbClr val="954F72"/>
      </a:folHlink>
    </a:clrScheme>
    <a:fontScheme name="ADVA 2018">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04E33058EF6E40B50FB0B4498CEE0A" ma:contentTypeVersion="7" ma:contentTypeDescription="Create a new document." ma:contentTypeScope="" ma:versionID="2389aa46ddcf4d2790afb2ee8190d3e1">
  <xsd:schema xmlns:xsd="http://www.w3.org/2001/XMLSchema" xmlns:xs="http://www.w3.org/2001/XMLSchema" xmlns:p="http://schemas.microsoft.com/office/2006/metadata/properties" xmlns:ns2="8ab54cec-a488-4f4e-8708-3df20a701d44" xmlns:ns3="f6ce5ab7-8bf0-488b-be8a-085236242f1f" xmlns:ns4="ef219987-6383-427c-9b1c-d7eb7e51fc74" targetNamespace="http://schemas.microsoft.com/office/2006/metadata/properties" ma:root="true" ma:fieldsID="a257557bdf58c7352bb1312ad7b83332" ns2:_="" ns3:_="" ns4:_="">
    <xsd:import namespace="8ab54cec-a488-4f4e-8708-3df20a701d44"/>
    <xsd:import namespace="f6ce5ab7-8bf0-488b-be8a-085236242f1f"/>
    <xsd:import namespace="ef219987-6383-427c-9b1c-d7eb7e51fc74"/>
    <xsd:element name="properties">
      <xsd:complexType>
        <xsd:sequence>
          <xsd:element name="documentManagement">
            <xsd:complexType>
              <xsd:all>
                <xsd:element ref="ns2:Additional_x0020_Tags" minOccurs="0"/>
                <xsd:element ref="ns2:Template" minOccurs="0"/>
                <xsd:element ref="ns2:Description0" minOccurs="0"/>
                <xsd:element ref="ns2:Language" minOccurs="0"/>
                <xsd:element ref="ns3:Category" minOccurs="0"/>
                <xsd:element ref="ns3:Topi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54cec-a488-4f4e-8708-3df20a701d44" elementFormDefault="qualified">
    <xsd:import namespace="http://schemas.microsoft.com/office/2006/documentManagement/types"/>
    <xsd:import namespace="http://schemas.microsoft.com/office/infopath/2007/PartnerControls"/>
    <xsd:element name="Additional_x0020_Tags" ma:index="8" nillable="true" ma:displayName="Additional Tags" ma:list="{ad32b163-0d60-4755-9470-116c8f615abe}" ma:internalName="Additional_x0020_Tags" ma:showField="Title" ma:web="ef219987-6383-427c-9b1c-d7eb7e51fc74">
      <xsd:simpleType>
        <xsd:restriction base="dms:Lookup"/>
      </xsd:simpleType>
    </xsd:element>
    <xsd:element name="Template" ma:index="9" nillable="true" ma:displayName="Template" ma:default="Letter" ma:format="Dropdown" ma:internalName="Template">
      <xsd:simpleType>
        <xsd:restriction base="dms:Choice">
          <xsd:enumeration value="Letter"/>
          <xsd:enumeration value="Fax"/>
          <xsd:enumeration value="Compl. Slips"/>
          <xsd:enumeration value="PPT"/>
          <xsd:enumeration value="Other"/>
        </xsd:restriction>
      </xsd:simpleType>
    </xsd:element>
    <xsd:element name="Description0" ma:index="10" nillable="true" ma:displayName="Description" ma:internalName="Description0">
      <xsd:simpleType>
        <xsd:restriction base="dms:Text">
          <xsd:maxLength value="255"/>
        </xsd:restriction>
      </xsd:simpleType>
    </xsd:element>
    <xsd:element name="Language" ma:index="11" nillable="true" ma:displayName="Language" ma:default="English" ma:format="Dropdown" ma:internalName="Language">
      <xsd:simpleType>
        <xsd:restriction base="dms:Choice">
          <xsd:enumeration value="English"/>
          <xsd:enumeration value="German"/>
        </xsd:restriction>
      </xsd:simpleType>
    </xsd:element>
  </xsd:schema>
  <xsd:schema xmlns:xsd="http://www.w3.org/2001/XMLSchema" xmlns:xs="http://www.w3.org/2001/XMLSchema" xmlns:dms="http://schemas.microsoft.com/office/2006/documentManagement/types" xmlns:pc="http://schemas.microsoft.com/office/infopath/2007/PartnerControls" targetNamespace="f6ce5ab7-8bf0-488b-be8a-085236242f1f" elementFormDefault="qualified">
    <xsd:import namespace="http://schemas.microsoft.com/office/2006/documentManagement/types"/>
    <xsd:import namespace="http://schemas.microsoft.com/office/infopath/2007/PartnerControls"/>
    <xsd:element name="Category" ma:index="12" nillable="true" ma:displayName="Category" ma:internalName="Category">
      <xsd:simpleType>
        <xsd:restriction base="dms:Text">
          <xsd:maxLength value="255"/>
        </xsd:restriction>
      </xsd:simpleType>
    </xsd:element>
    <xsd:element name="Topic" ma:index="13" nillable="true" ma:displayName="Topic" ma:internalName="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219987-6383-427c-9b1c-d7eb7e51fc74"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ditional_x0020_Tags xmlns="8ab54cec-a488-4f4e-8708-3df20a701d44">7</Additional_x0020_Tags>
    <Language xmlns="8ab54cec-a488-4f4e-8708-3df20a701d44">English</Language>
    <Description0 xmlns="8ab54cec-a488-4f4e-8708-3df20a701d44">PPT Template ADVA 2018</Description0>
    <Template xmlns="8ab54cec-a488-4f4e-8708-3df20a701d44">PPT</Template>
    <Topic xmlns="f6ce5ab7-8bf0-488b-be8a-085236242f1f">PowerPoint Template 2018</Topic>
    <Category xmlns="f6ce5ab7-8bf0-488b-be8a-085236242f1f">PowerPoint Template 2018</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C8EB5-2DF2-465D-856A-C408399EC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54cec-a488-4f4e-8708-3df20a701d44"/>
    <ds:schemaRef ds:uri="f6ce5ab7-8bf0-488b-be8a-085236242f1f"/>
    <ds:schemaRef ds:uri="ef219987-6383-427c-9b1c-d7eb7e51f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DECC1-CF38-4848-9BC6-D0471BE370D3}">
  <ds:schemaRefs>
    <ds:schemaRef ds:uri="http://schemas.microsoft.com/office/infopath/2007/PartnerControls"/>
    <ds:schemaRef ds:uri="http://schemas.microsoft.com/office/2006/documentManagement/types"/>
    <ds:schemaRef ds:uri="http://schemas.openxmlformats.org/package/2006/metadata/core-properties"/>
    <ds:schemaRef ds:uri="f6ce5ab7-8bf0-488b-be8a-085236242f1f"/>
    <ds:schemaRef ds:uri="ef219987-6383-427c-9b1c-d7eb7e51fc74"/>
    <ds:schemaRef ds:uri="http://www.w3.org/XML/1998/namespace"/>
    <ds:schemaRef ds:uri="http://schemas.microsoft.com/office/2006/metadata/properties"/>
    <ds:schemaRef ds:uri="http://purl.org/dc/elements/1.1/"/>
    <ds:schemaRef ds:uri="8ab54cec-a488-4f4e-8708-3df20a701d44"/>
    <ds:schemaRef ds:uri="http://purl.org/dc/dcmitype/"/>
    <ds:schemaRef ds:uri="http://purl.org/dc/terms/"/>
  </ds:schemaRefs>
</ds:datastoreItem>
</file>

<file path=customXml/itemProps3.xml><?xml version="1.0" encoding="utf-8"?>
<ds:datastoreItem xmlns:ds="http://schemas.openxmlformats.org/officeDocument/2006/customXml" ds:itemID="{FD4AB281-5D3A-46A1-B04B-0DD277D399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TotalTime>
  <Words>946</Words>
  <Application>Microsoft Office PowerPoint</Application>
  <PresentationFormat>On-screen Show (16:9)</PresentationFormat>
  <Paragraphs>223</Paragraphs>
  <Slides>19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Salesforce Sans</vt:lpstr>
      <vt:lpstr>Segoe UI</vt:lpstr>
      <vt:lpstr>Segoe UI Light</vt:lpstr>
      <vt:lpstr>Segoe UI Semibold</vt:lpstr>
      <vt:lpstr>Source Sans Pro Light</vt:lpstr>
      <vt:lpstr>Source Sans Pro Semibold</vt:lpstr>
      <vt:lpstr>Times New Roman</vt:lpstr>
      <vt:lpstr>VAG Rounded Std Light</vt:lpstr>
      <vt:lpstr>Verdana</vt:lpstr>
      <vt:lpstr>Wingdings</vt:lpstr>
      <vt:lpstr>ADVA 2018</vt:lpstr>
      <vt:lpstr>Tips for Phase &amp; Time Sync A case study with Orange Egypt</vt:lpstr>
      <vt:lpstr>Outline</vt:lpstr>
      <vt:lpstr>Initial situation: TDM sync network / frequency </vt:lpstr>
      <vt:lpstr>1st evolution: SyncE sync network / frequency</vt:lpstr>
      <vt:lpstr>2nd evolution: PTP sync network / frequency</vt:lpstr>
      <vt:lpstr>Test 1: Macro Node-B via MW link with G.8265.1  </vt:lpstr>
      <vt:lpstr>Test 2: Small Cell via HDSL link with G.8265.1  </vt:lpstr>
      <vt:lpstr>3rd evolution: heading towards PTP phase sync </vt:lpstr>
      <vt:lpstr>Test sequence 1: MW vendor “A” &amp; G.8275.2</vt:lpstr>
      <vt:lpstr>Results test sequence 1 (vendor “A”)</vt:lpstr>
      <vt:lpstr>Results test sequence 1 (vendor “A”) Cont.</vt:lpstr>
      <vt:lpstr>Test sequence 2: MW vendor “B” &amp; G.8275.2</vt:lpstr>
      <vt:lpstr>Results test sequence 2 (vendor “B”)</vt:lpstr>
      <vt:lpstr>Results test sequence 2 (vendor “B”) Cont.</vt:lpstr>
      <vt:lpstr>Phase POC summary and way forward</vt:lpstr>
      <vt:lpstr>3rd evolution option 1: SFP Sync Plug@ “old” MW Vendor “</vt:lpstr>
      <vt:lpstr>3rd evolution option 2: SFP Sync Plug @ “new” MW links</vt:lpstr>
      <vt:lpstr>Conclusions</vt:lpstr>
      <vt:lpstr>PowerPoint Presentation</vt:lpstr>
    </vt:vector>
  </TitlesOfParts>
  <Company>ADVA Optical Networking 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2018</dc:title>
  <dc:creator>Ruth Bastanier</dc:creator>
  <cp:lastModifiedBy>Ahmed Medhat</cp:lastModifiedBy>
  <cp:revision>417</cp:revision>
  <dcterms:created xsi:type="dcterms:W3CDTF">2017-08-07T10:41:09Z</dcterms:created>
  <dcterms:modified xsi:type="dcterms:W3CDTF">2018-11-05T16:46:11Z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0x0101006604E33058EF6E40B50FB0B4498CEE0A</vt:lpwstr>
  </property>
</Properties>
</file>